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drawings/drawing2.xml" ContentType="application/vnd.openxmlformats-officedocument.drawingml.chartshape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341" r:id="rId3"/>
    <p:sldId id="340" r:id="rId4"/>
    <p:sldId id="317" r:id="rId5"/>
    <p:sldId id="284" r:id="rId6"/>
    <p:sldId id="279" r:id="rId7"/>
    <p:sldId id="270" r:id="rId8"/>
    <p:sldId id="271" r:id="rId9"/>
    <p:sldId id="315" r:id="rId10"/>
    <p:sldId id="339" r:id="rId11"/>
    <p:sldId id="335" r:id="rId12"/>
    <p:sldId id="336" r:id="rId13"/>
    <p:sldId id="285" r:id="rId14"/>
    <p:sldId id="272" r:id="rId15"/>
    <p:sldId id="298" r:id="rId16"/>
    <p:sldId id="286" r:id="rId17"/>
    <p:sldId id="292" r:id="rId18"/>
    <p:sldId id="293" r:id="rId19"/>
    <p:sldId id="297" r:id="rId20"/>
    <p:sldId id="318" r:id="rId21"/>
    <p:sldId id="287" r:id="rId22"/>
    <p:sldId id="289" r:id="rId23"/>
    <p:sldId id="290" r:id="rId24"/>
    <p:sldId id="291" r:id="rId25"/>
    <p:sldId id="337" r:id="rId26"/>
    <p:sldId id="338" r:id="rId27"/>
    <p:sldId id="294" r:id="rId28"/>
    <p:sldId id="300" r:id="rId29"/>
    <p:sldId id="301" r:id="rId30"/>
    <p:sldId id="302" r:id="rId31"/>
    <p:sldId id="288" r:id="rId32"/>
    <p:sldId id="308" r:id="rId33"/>
    <p:sldId id="321" r:id="rId34"/>
    <p:sldId id="309" r:id="rId35"/>
    <p:sldId id="323" r:id="rId36"/>
    <p:sldId id="311" r:id="rId37"/>
    <p:sldId id="310" r:id="rId38"/>
    <p:sldId id="312" r:id="rId39"/>
    <p:sldId id="316" r:id="rId40"/>
    <p:sldId id="319" r:id="rId41"/>
    <p:sldId id="320" r:id="rId42"/>
    <p:sldId id="324" r:id="rId43"/>
    <p:sldId id="325" r:id="rId44"/>
    <p:sldId id="313" r:id="rId45"/>
    <p:sldId id="314" r:id="rId46"/>
    <p:sldId id="273" r:id="rId47"/>
    <p:sldId id="269" r:id="rId48"/>
    <p:sldId id="274" r:id="rId49"/>
    <p:sldId id="276" r:id="rId50"/>
    <p:sldId id="277" r:id="rId51"/>
    <p:sldId id="327" r:id="rId52"/>
    <p:sldId id="328" r:id="rId53"/>
    <p:sldId id="329" r:id="rId54"/>
    <p:sldId id="275" r:id="rId55"/>
    <p:sldId id="330" r:id="rId56"/>
    <p:sldId id="331" r:id="rId57"/>
    <p:sldId id="332" r:id="rId58"/>
    <p:sldId id="333" r:id="rId59"/>
    <p:sldId id="334" r:id="rId60"/>
    <p:sldId id="305" r:id="rId61"/>
    <p:sldId id="306" r:id="rId62"/>
    <p:sldId id="307" r:id="rId63"/>
    <p:sldId id="299" r:id="rId64"/>
    <p:sldId id="281" r:id="rId65"/>
    <p:sldId id="295" r:id="rId66"/>
    <p:sldId id="296" r:id="rId67"/>
    <p:sldId id="303" r:id="rId68"/>
    <p:sldId id="263" r:id="rId69"/>
    <p:sldId id="280" r:id="rId70"/>
    <p:sldId id="262" r:id="rId71"/>
    <p:sldId id="258" r:id="rId72"/>
    <p:sldId id="259" r:id="rId7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3C29"/>
    <a:srgbClr val="A90000"/>
    <a:srgbClr val="BDA6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43" autoAdjust="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-16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-271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amerer:Dropbox:Supernormal%20Stimuli:prototype_moviecandy2018.xlsx" TargetMode="External"/><Relationship Id="rId2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amerer:Library:Application%20Support:Microsoft:Office:Office%202011%20AutoRecovery:prototype_moviecandy2018%20(version%201)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Camerer:Dropbox:Supernormal%20Stimuli:prototype_moviecandy2018.xlsx" TargetMode="External"/><Relationship Id="rId2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v>zero-surplus u(s)</c:v>
          </c:tx>
          <c:marker>
            <c:symbol val="none"/>
          </c:marker>
          <c:cat>
            <c:numRef>
              <c:f>Sheet1!$B$4:$B$44</c:f>
              <c:numCache>
                <c:formatCode>General</c:formatCode>
                <c:ptCount val="41"/>
                <c:pt idx="0">
                  <c:v>0.0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1.0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2.0</c:v>
                </c:pt>
                <c:pt idx="11">
                  <c:v>2.2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3.0</c:v>
                </c:pt>
                <c:pt idx="16">
                  <c:v>3.200000000000001</c:v>
                </c:pt>
                <c:pt idx="17">
                  <c:v>3.400000000000001</c:v>
                </c:pt>
                <c:pt idx="18">
                  <c:v>3.600000000000001</c:v>
                </c:pt>
                <c:pt idx="19">
                  <c:v>3.800000000000001</c:v>
                </c:pt>
                <c:pt idx="20">
                  <c:v>4.000000000000001</c:v>
                </c:pt>
                <c:pt idx="21">
                  <c:v>4.200000000000001</c:v>
                </c:pt>
                <c:pt idx="22">
                  <c:v>4.400000000000001</c:v>
                </c:pt>
                <c:pt idx="23">
                  <c:v>4.6</c:v>
                </c:pt>
                <c:pt idx="24">
                  <c:v>4.800000000000002</c:v>
                </c:pt>
                <c:pt idx="25">
                  <c:v>5.000000000000002</c:v>
                </c:pt>
                <c:pt idx="26">
                  <c:v>5.200000000000002</c:v>
                </c:pt>
                <c:pt idx="27">
                  <c:v>5.400000000000002</c:v>
                </c:pt>
                <c:pt idx="28">
                  <c:v>5.600000000000001</c:v>
                </c:pt>
                <c:pt idx="29">
                  <c:v>5.800000000000002</c:v>
                </c:pt>
                <c:pt idx="30">
                  <c:v>6.000000000000003</c:v>
                </c:pt>
                <c:pt idx="31">
                  <c:v>6.200000000000003</c:v>
                </c:pt>
                <c:pt idx="32">
                  <c:v>6.400000000000003</c:v>
                </c:pt>
                <c:pt idx="33">
                  <c:v>6.600000000000002</c:v>
                </c:pt>
                <c:pt idx="34">
                  <c:v>6.800000000000002</c:v>
                </c:pt>
                <c:pt idx="35">
                  <c:v>7.000000000000004</c:v>
                </c:pt>
                <c:pt idx="36">
                  <c:v>7.200000000000004</c:v>
                </c:pt>
                <c:pt idx="37">
                  <c:v>7.400000000000004</c:v>
                </c:pt>
                <c:pt idx="38">
                  <c:v>7.600000000000004</c:v>
                </c:pt>
                <c:pt idx="39">
                  <c:v>7.800000000000004</c:v>
                </c:pt>
                <c:pt idx="40">
                  <c:v>8.000000000000003</c:v>
                </c:pt>
              </c:numCache>
            </c:numRef>
          </c:cat>
          <c:val>
            <c:numRef>
              <c:f>Sheet1!$C$4:$C$44</c:f>
              <c:numCache>
                <c:formatCode>General</c:formatCode>
                <c:ptCount val="41"/>
                <c:pt idx="0">
                  <c:v>0.0</c:v>
                </c:pt>
                <c:pt idx="1">
                  <c:v>0.1976</c:v>
                </c:pt>
                <c:pt idx="2">
                  <c:v>0.3904</c:v>
                </c:pt>
                <c:pt idx="3">
                  <c:v>0.5784</c:v>
                </c:pt>
                <c:pt idx="4">
                  <c:v>0.7616</c:v>
                </c:pt>
                <c:pt idx="5">
                  <c:v>0.94</c:v>
                </c:pt>
                <c:pt idx="6">
                  <c:v>1.1136</c:v>
                </c:pt>
                <c:pt idx="7">
                  <c:v>1.2824</c:v>
                </c:pt>
                <c:pt idx="8">
                  <c:v>1.4464</c:v>
                </c:pt>
                <c:pt idx="9">
                  <c:v>1.6056</c:v>
                </c:pt>
                <c:pt idx="10">
                  <c:v>1.76</c:v>
                </c:pt>
                <c:pt idx="11">
                  <c:v>1.9096</c:v>
                </c:pt>
                <c:pt idx="12">
                  <c:v>2.0544</c:v>
                </c:pt>
                <c:pt idx="13">
                  <c:v>2.1944</c:v>
                </c:pt>
                <c:pt idx="14">
                  <c:v>2.3296</c:v>
                </c:pt>
                <c:pt idx="15">
                  <c:v>2.46</c:v>
                </c:pt>
                <c:pt idx="16">
                  <c:v>2.5856</c:v>
                </c:pt>
                <c:pt idx="17">
                  <c:v>2.7064</c:v>
                </c:pt>
                <c:pt idx="18">
                  <c:v>2.8224</c:v>
                </c:pt>
                <c:pt idx="19">
                  <c:v>2.933600000000001</c:v>
                </c:pt>
                <c:pt idx="20">
                  <c:v>3.04</c:v>
                </c:pt>
                <c:pt idx="21">
                  <c:v>3.1416</c:v>
                </c:pt>
                <c:pt idx="22">
                  <c:v>3.2384</c:v>
                </c:pt>
                <c:pt idx="23">
                  <c:v>3.3304</c:v>
                </c:pt>
                <c:pt idx="24">
                  <c:v>3.417600000000001</c:v>
                </c:pt>
                <c:pt idx="25">
                  <c:v>3.500000000000001</c:v>
                </c:pt>
                <c:pt idx="26">
                  <c:v>3.577600000000001</c:v>
                </c:pt>
                <c:pt idx="27">
                  <c:v>3.650400000000001</c:v>
                </c:pt>
                <c:pt idx="28">
                  <c:v>3.718400000000001</c:v>
                </c:pt>
                <c:pt idx="29">
                  <c:v>3.781600000000001</c:v>
                </c:pt>
                <c:pt idx="30">
                  <c:v>3.840000000000001</c:v>
                </c:pt>
                <c:pt idx="31">
                  <c:v>3.893600000000001</c:v>
                </c:pt>
                <c:pt idx="32">
                  <c:v>3.942400000000001</c:v>
                </c:pt>
                <c:pt idx="33">
                  <c:v>3.986400000000001</c:v>
                </c:pt>
                <c:pt idx="34">
                  <c:v>4.025600000000001</c:v>
                </c:pt>
                <c:pt idx="35">
                  <c:v>4.06</c:v>
                </c:pt>
                <c:pt idx="36">
                  <c:v>4.0896</c:v>
                </c:pt>
                <c:pt idx="37">
                  <c:v>4.114399999999999</c:v>
                </c:pt>
                <c:pt idx="38">
                  <c:v>4.134399999999999</c:v>
                </c:pt>
                <c:pt idx="39">
                  <c:v>4.1496</c:v>
                </c:pt>
                <c:pt idx="40">
                  <c:v>4.159999999999999</c:v>
                </c:pt>
              </c:numCache>
            </c:numRef>
          </c:val>
          <c:smooth val="0"/>
        </c:ser>
        <c:ser>
          <c:idx val="2"/>
          <c:order val="1"/>
          <c:tx>
            <c:v>regular size u(s) p_competitive</c:v>
          </c:tx>
          <c:marker>
            <c:symbol val="none"/>
          </c:marker>
          <c:cat>
            <c:numRef>
              <c:f>Sheet1!$B$4:$B$44</c:f>
              <c:numCache>
                <c:formatCode>General</c:formatCode>
                <c:ptCount val="41"/>
                <c:pt idx="0">
                  <c:v>0.0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1.0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2.0</c:v>
                </c:pt>
                <c:pt idx="11">
                  <c:v>2.2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3.0</c:v>
                </c:pt>
                <c:pt idx="16">
                  <c:v>3.200000000000001</c:v>
                </c:pt>
                <c:pt idx="17">
                  <c:v>3.400000000000001</c:v>
                </c:pt>
                <c:pt idx="18">
                  <c:v>3.600000000000001</c:v>
                </c:pt>
                <c:pt idx="19">
                  <c:v>3.800000000000001</c:v>
                </c:pt>
                <c:pt idx="20">
                  <c:v>4.000000000000001</c:v>
                </c:pt>
                <c:pt idx="21">
                  <c:v>4.200000000000001</c:v>
                </c:pt>
                <c:pt idx="22">
                  <c:v>4.400000000000001</c:v>
                </c:pt>
                <c:pt idx="23">
                  <c:v>4.6</c:v>
                </c:pt>
                <c:pt idx="24">
                  <c:v>4.800000000000002</c:v>
                </c:pt>
                <c:pt idx="25">
                  <c:v>5.000000000000002</c:v>
                </c:pt>
                <c:pt idx="26">
                  <c:v>5.200000000000002</c:v>
                </c:pt>
                <c:pt idx="27">
                  <c:v>5.400000000000002</c:v>
                </c:pt>
                <c:pt idx="28">
                  <c:v>5.600000000000001</c:v>
                </c:pt>
                <c:pt idx="29">
                  <c:v>5.800000000000002</c:v>
                </c:pt>
                <c:pt idx="30">
                  <c:v>6.000000000000003</c:v>
                </c:pt>
                <c:pt idx="31">
                  <c:v>6.200000000000003</c:v>
                </c:pt>
                <c:pt idx="32">
                  <c:v>6.400000000000003</c:v>
                </c:pt>
                <c:pt idx="33">
                  <c:v>6.600000000000002</c:v>
                </c:pt>
                <c:pt idx="34">
                  <c:v>6.800000000000002</c:v>
                </c:pt>
                <c:pt idx="35">
                  <c:v>7.000000000000004</c:v>
                </c:pt>
                <c:pt idx="36">
                  <c:v>7.200000000000004</c:v>
                </c:pt>
                <c:pt idx="37">
                  <c:v>7.400000000000004</c:v>
                </c:pt>
                <c:pt idx="38">
                  <c:v>7.600000000000004</c:v>
                </c:pt>
                <c:pt idx="39">
                  <c:v>7.800000000000004</c:v>
                </c:pt>
                <c:pt idx="40">
                  <c:v>8.000000000000003</c:v>
                </c:pt>
              </c:numCache>
            </c:numRef>
          </c:cat>
          <c:val>
            <c:numRef>
              <c:f>Sheet1!$D$4:$D$44</c:f>
              <c:numCache>
                <c:formatCode>General</c:formatCode>
                <c:ptCount val="41"/>
                <c:pt idx="0">
                  <c:v>-1.0</c:v>
                </c:pt>
                <c:pt idx="1">
                  <c:v>-0.8024</c:v>
                </c:pt>
                <c:pt idx="2">
                  <c:v>-0.6096</c:v>
                </c:pt>
                <c:pt idx="3">
                  <c:v>-0.4216</c:v>
                </c:pt>
                <c:pt idx="4">
                  <c:v>-0.2384</c:v>
                </c:pt>
                <c:pt idx="5">
                  <c:v>-0.06</c:v>
                </c:pt>
                <c:pt idx="6">
                  <c:v>0.1136</c:v>
                </c:pt>
                <c:pt idx="7">
                  <c:v>0.2824</c:v>
                </c:pt>
                <c:pt idx="8">
                  <c:v>0.4464</c:v>
                </c:pt>
                <c:pt idx="9">
                  <c:v>0.6056</c:v>
                </c:pt>
                <c:pt idx="10">
                  <c:v>0.76</c:v>
                </c:pt>
                <c:pt idx="11">
                  <c:v>0.9096</c:v>
                </c:pt>
                <c:pt idx="12">
                  <c:v>1.0544</c:v>
                </c:pt>
                <c:pt idx="13">
                  <c:v>1.1944</c:v>
                </c:pt>
                <c:pt idx="14">
                  <c:v>1.3296</c:v>
                </c:pt>
                <c:pt idx="15">
                  <c:v>1.46</c:v>
                </c:pt>
                <c:pt idx="16">
                  <c:v>1.5856</c:v>
                </c:pt>
                <c:pt idx="17">
                  <c:v>1.7064</c:v>
                </c:pt>
                <c:pt idx="18">
                  <c:v>1.8224</c:v>
                </c:pt>
                <c:pt idx="19">
                  <c:v>1.933600000000001</c:v>
                </c:pt>
                <c:pt idx="20">
                  <c:v>2.04</c:v>
                </c:pt>
                <c:pt idx="21">
                  <c:v>2.1416</c:v>
                </c:pt>
                <c:pt idx="22">
                  <c:v>2.2384</c:v>
                </c:pt>
                <c:pt idx="23">
                  <c:v>2.3304</c:v>
                </c:pt>
                <c:pt idx="24">
                  <c:v>2.417600000000001</c:v>
                </c:pt>
                <c:pt idx="25">
                  <c:v>2.500000000000001</c:v>
                </c:pt>
                <c:pt idx="26">
                  <c:v>2.577600000000001</c:v>
                </c:pt>
                <c:pt idx="27">
                  <c:v>2.650400000000001</c:v>
                </c:pt>
                <c:pt idx="28">
                  <c:v>2.718400000000001</c:v>
                </c:pt>
                <c:pt idx="29">
                  <c:v>2.781600000000001</c:v>
                </c:pt>
                <c:pt idx="30">
                  <c:v>2.840000000000001</c:v>
                </c:pt>
                <c:pt idx="31">
                  <c:v>2.893600000000001</c:v>
                </c:pt>
                <c:pt idx="32">
                  <c:v>2.942400000000001</c:v>
                </c:pt>
                <c:pt idx="33">
                  <c:v>2.986400000000001</c:v>
                </c:pt>
                <c:pt idx="34">
                  <c:v>3.025600000000001</c:v>
                </c:pt>
                <c:pt idx="35">
                  <c:v>3.06</c:v>
                </c:pt>
                <c:pt idx="36">
                  <c:v>3.089600000000001</c:v>
                </c:pt>
                <c:pt idx="37">
                  <c:v>3.1144</c:v>
                </c:pt>
                <c:pt idx="38">
                  <c:v>3.1344</c:v>
                </c:pt>
                <c:pt idx="39">
                  <c:v>3.1496</c:v>
                </c:pt>
                <c:pt idx="40">
                  <c:v>3.16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14377160"/>
        <c:axId val="2057267640"/>
      </c:lineChart>
      <c:catAx>
        <c:axId val="14143771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057267640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20572676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41437716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75162591825856"/>
          <c:y val="0.161993710523882"/>
          <c:w val="0.291786644620444"/>
          <c:h val="0.116967949428857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92432852143482"/>
          <c:y val="0.0277777777777778"/>
          <c:w val="0.677110673665792"/>
          <c:h val="0.87962962962963"/>
        </c:manualLayout>
      </c:layout>
      <c:lineChart>
        <c:grouping val="standard"/>
        <c:varyColors val="0"/>
        <c:ser>
          <c:idx val="1"/>
          <c:order val="0"/>
          <c:tx>
            <c:v>perception S_c</c:v>
          </c:tx>
          <c:marker>
            <c:symbol val="none"/>
          </c:marker>
          <c:cat>
            <c:numRef>
              <c:f>Sheet1!$G$4:$G$44</c:f>
              <c:numCache>
                <c:formatCode>General</c:formatCode>
                <c:ptCount val="41"/>
                <c:pt idx="0">
                  <c:v>0.0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1.0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2.0</c:v>
                </c:pt>
                <c:pt idx="11">
                  <c:v>2.2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3.0</c:v>
                </c:pt>
                <c:pt idx="16">
                  <c:v>3.200000000000001</c:v>
                </c:pt>
                <c:pt idx="17">
                  <c:v>3.400000000000001</c:v>
                </c:pt>
                <c:pt idx="18">
                  <c:v>3.600000000000001</c:v>
                </c:pt>
                <c:pt idx="19">
                  <c:v>3.800000000000001</c:v>
                </c:pt>
                <c:pt idx="20">
                  <c:v>4.000000000000001</c:v>
                </c:pt>
                <c:pt idx="21">
                  <c:v>4.200000000000001</c:v>
                </c:pt>
                <c:pt idx="22">
                  <c:v>4.400000000000001</c:v>
                </c:pt>
                <c:pt idx="23">
                  <c:v>4.6</c:v>
                </c:pt>
                <c:pt idx="24">
                  <c:v>4.800000000000002</c:v>
                </c:pt>
                <c:pt idx="25">
                  <c:v>5.000000000000002</c:v>
                </c:pt>
                <c:pt idx="26">
                  <c:v>5.200000000000002</c:v>
                </c:pt>
                <c:pt idx="27">
                  <c:v>5.400000000000002</c:v>
                </c:pt>
                <c:pt idx="28">
                  <c:v>5.600000000000001</c:v>
                </c:pt>
                <c:pt idx="29">
                  <c:v>5.800000000000002</c:v>
                </c:pt>
                <c:pt idx="30">
                  <c:v>6.000000000000003</c:v>
                </c:pt>
                <c:pt idx="31">
                  <c:v>6.200000000000003</c:v>
                </c:pt>
                <c:pt idx="32">
                  <c:v>6.400000000000003</c:v>
                </c:pt>
                <c:pt idx="33">
                  <c:v>6.600000000000002</c:v>
                </c:pt>
                <c:pt idx="34">
                  <c:v>6.800000000000002</c:v>
                </c:pt>
                <c:pt idx="35">
                  <c:v>7.000000000000004</c:v>
                </c:pt>
                <c:pt idx="36">
                  <c:v>7.200000000000004</c:v>
                </c:pt>
                <c:pt idx="37">
                  <c:v>7.400000000000004</c:v>
                </c:pt>
                <c:pt idx="38">
                  <c:v>7.600000000000004</c:v>
                </c:pt>
                <c:pt idx="39">
                  <c:v>7.800000000000004</c:v>
                </c:pt>
                <c:pt idx="40">
                  <c:v>8.000000000000003</c:v>
                </c:pt>
              </c:numCache>
            </c:numRef>
          </c:cat>
          <c:val>
            <c:numRef>
              <c:f>Sheet1!$H$4:$H$44</c:f>
              <c:numCache>
                <c:formatCode>General</c:formatCode>
                <c:ptCount val="41"/>
                <c:pt idx="0">
                  <c:v>0.0539909665131881</c:v>
                </c:pt>
                <c:pt idx="1">
                  <c:v>0.0789501583008941</c:v>
                </c:pt>
                <c:pt idx="2">
                  <c:v>0.110920834679456</c:v>
                </c:pt>
                <c:pt idx="3">
                  <c:v>0.149727465635745</c:v>
                </c:pt>
                <c:pt idx="4">
                  <c:v>0.194186054983213</c:v>
                </c:pt>
                <c:pt idx="5">
                  <c:v>0.241970724519143</c:v>
                </c:pt>
                <c:pt idx="6">
                  <c:v>0.289691552761483</c:v>
                </c:pt>
                <c:pt idx="7">
                  <c:v>0.3332246028918</c:v>
                </c:pt>
                <c:pt idx="8">
                  <c:v>0.368270140303323</c:v>
                </c:pt>
                <c:pt idx="9">
                  <c:v>0.391042693975456</c:v>
                </c:pt>
                <c:pt idx="10">
                  <c:v>0.398942280401433</c:v>
                </c:pt>
                <c:pt idx="11">
                  <c:v>0.391042693975456</c:v>
                </c:pt>
                <c:pt idx="12">
                  <c:v>0.368270140303323</c:v>
                </c:pt>
                <c:pt idx="13">
                  <c:v>0.3332246028918</c:v>
                </c:pt>
                <c:pt idx="14">
                  <c:v>0.289691552761483</c:v>
                </c:pt>
                <c:pt idx="15">
                  <c:v>0.241970724519143</c:v>
                </c:pt>
                <c:pt idx="16">
                  <c:v>0.194186054983213</c:v>
                </c:pt>
                <c:pt idx="17">
                  <c:v>0.149727465635745</c:v>
                </c:pt>
                <c:pt idx="18">
                  <c:v>0.110920834679455</c:v>
                </c:pt>
                <c:pt idx="19">
                  <c:v>0.078950158300894</c:v>
                </c:pt>
                <c:pt idx="20">
                  <c:v>0.0539909665131879</c:v>
                </c:pt>
                <c:pt idx="21">
                  <c:v>0.0354745928462314</c:v>
                </c:pt>
                <c:pt idx="22">
                  <c:v>0.0223945302948428</c:v>
                </c:pt>
                <c:pt idx="23">
                  <c:v>0.0135829692336856</c:v>
                </c:pt>
                <c:pt idx="24">
                  <c:v>0.00791545158297993</c:v>
                </c:pt>
                <c:pt idx="25">
                  <c:v>0.00443184841193798</c:v>
                </c:pt>
                <c:pt idx="26">
                  <c:v>0.00238408820146483</c:v>
                </c:pt>
                <c:pt idx="27">
                  <c:v>0.00123221916847301</c:v>
                </c:pt>
                <c:pt idx="28">
                  <c:v>0.000611901930113767</c:v>
                </c:pt>
                <c:pt idx="29">
                  <c:v>0.000291946925791457</c:v>
                </c:pt>
                <c:pt idx="30">
                  <c:v>0.000133830225764884</c:v>
                </c:pt>
                <c:pt idx="31">
                  <c:v>5.89430677565391E-5</c:v>
                </c:pt>
                <c:pt idx="32">
                  <c:v>2.49424712900532E-5</c:v>
                </c:pt>
                <c:pt idx="33">
                  <c:v>1.01408520654866E-5</c:v>
                </c:pt>
                <c:pt idx="34">
                  <c:v>3.96129909103201E-6</c:v>
                </c:pt>
                <c:pt idx="35">
                  <c:v>1.48671951473427E-6</c:v>
                </c:pt>
                <c:pt idx="36">
                  <c:v>5.36103534469752E-7</c:v>
                </c:pt>
                <c:pt idx="37">
                  <c:v>1.85736184455525E-7</c:v>
                </c:pt>
                <c:pt idx="38">
                  <c:v>6.1826205001657E-8</c:v>
                </c:pt>
                <c:pt idx="39">
                  <c:v>1.97731964062442E-8</c:v>
                </c:pt>
                <c:pt idx="40">
                  <c:v>6.07588284982316E-9</c:v>
                </c:pt>
              </c:numCache>
            </c:numRef>
          </c:val>
          <c:smooth val="0"/>
        </c:ser>
        <c:ser>
          <c:idx val="2"/>
          <c:order val="1"/>
          <c:tx>
            <c:v>perception  S_m</c:v>
          </c:tx>
          <c:marker>
            <c:symbol val="none"/>
          </c:marker>
          <c:cat>
            <c:numRef>
              <c:f>Sheet1!$G$4:$G$44</c:f>
              <c:numCache>
                <c:formatCode>General</c:formatCode>
                <c:ptCount val="41"/>
                <c:pt idx="0">
                  <c:v>0.0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1.0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2.0</c:v>
                </c:pt>
                <c:pt idx="11">
                  <c:v>2.2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3.0</c:v>
                </c:pt>
                <c:pt idx="16">
                  <c:v>3.200000000000001</c:v>
                </c:pt>
                <c:pt idx="17">
                  <c:v>3.400000000000001</c:v>
                </c:pt>
                <c:pt idx="18">
                  <c:v>3.600000000000001</c:v>
                </c:pt>
                <c:pt idx="19">
                  <c:v>3.800000000000001</c:v>
                </c:pt>
                <c:pt idx="20">
                  <c:v>4.000000000000001</c:v>
                </c:pt>
                <c:pt idx="21">
                  <c:v>4.200000000000001</c:v>
                </c:pt>
                <c:pt idx="22">
                  <c:v>4.400000000000001</c:v>
                </c:pt>
                <c:pt idx="23">
                  <c:v>4.6</c:v>
                </c:pt>
                <c:pt idx="24">
                  <c:v>4.800000000000002</c:v>
                </c:pt>
                <c:pt idx="25">
                  <c:v>5.000000000000002</c:v>
                </c:pt>
                <c:pt idx="26">
                  <c:v>5.200000000000002</c:v>
                </c:pt>
                <c:pt idx="27">
                  <c:v>5.400000000000002</c:v>
                </c:pt>
                <c:pt idx="28">
                  <c:v>5.600000000000001</c:v>
                </c:pt>
                <c:pt idx="29">
                  <c:v>5.800000000000002</c:v>
                </c:pt>
                <c:pt idx="30">
                  <c:v>6.000000000000003</c:v>
                </c:pt>
                <c:pt idx="31">
                  <c:v>6.200000000000003</c:v>
                </c:pt>
                <c:pt idx="32">
                  <c:v>6.400000000000003</c:v>
                </c:pt>
                <c:pt idx="33">
                  <c:v>6.600000000000002</c:v>
                </c:pt>
                <c:pt idx="34">
                  <c:v>6.800000000000002</c:v>
                </c:pt>
                <c:pt idx="35">
                  <c:v>7.000000000000004</c:v>
                </c:pt>
                <c:pt idx="36">
                  <c:v>7.200000000000004</c:v>
                </c:pt>
                <c:pt idx="37">
                  <c:v>7.400000000000004</c:v>
                </c:pt>
                <c:pt idx="38">
                  <c:v>7.600000000000004</c:v>
                </c:pt>
                <c:pt idx="39">
                  <c:v>7.800000000000004</c:v>
                </c:pt>
                <c:pt idx="40">
                  <c:v>8.000000000000003</c:v>
                </c:pt>
              </c:numCache>
            </c:numRef>
          </c:cat>
          <c:val>
            <c:numRef>
              <c:f>Sheet1!$I$4:$I$44</c:f>
              <c:numCache>
                <c:formatCode>General</c:formatCode>
                <c:ptCount val="41"/>
                <c:pt idx="0">
                  <c:v>0.000611901930113772</c:v>
                </c:pt>
                <c:pt idx="1">
                  <c:v>0.00123221916847302</c:v>
                </c:pt>
                <c:pt idx="2">
                  <c:v>0.00238408820146484</c:v>
                </c:pt>
                <c:pt idx="3">
                  <c:v>0.00443184841193801</c:v>
                </c:pt>
                <c:pt idx="4">
                  <c:v>0.00791545158297997</c:v>
                </c:pt>
                <c:pt idx="5">
                  <c:v>0.0135829692336856</c:v>
                </c:pt>
                <c:pt idx="6">
                  <c:v>0.0223945302948429</c:v>
                </c:pt>
                <c:pt idx="7">
                  <c:v>0.0354745928462314</c:v>
                </c:pt>
                <c:pt idx="8">
                  <c:v>0.0539909665131881</c:v>
                </c:pt>
                <c:pt idx="9">
                  <c:v>0.0789501583008941</c:v>
                </c:pt>
                <c:pt idx="10">
                  <c:v>0.110920834679456</c:v>
                </c:pt>
                <c:pt idx="11">
                  <c:v>0.149727465635745</c:v>
                </c:pt>
                <c:pt idx="12">
                  <c:v>0.194186054983213</c:v>
                </c:pt>
                <c:pt idx="13">
                  <c:v>0.241970724519143</c:v>
                </c:pt>
                <c:pt idx="14">
                  <c:v>0.289691552761483</c:v>
                </c:pt>
                <c:pt idx="15">
                  <c:v>0.3332246028918</c:v>
                </c:pt>
                <c:pt idx="16">
                  <c:v>0.368270140303323</c:v>
                </c:pt>
                <c:pt idx="17">
                  <c:v>0.391042693975456</c:v>
                </c:pt>
                <c:pt idx="18">
                  <c:v>0.398942280401433</c:v>
                </c:pt>
                <c:pt idx="19">
                  <c:v>0.391042693975456</c:v>
                </c:pt>
                <c:pt idx="20">
                  <c:v>0.368270140303323</c:v>
                </c:pt>
                <c:pt idx="21">
                  <c:v>0.333224602891799</c:v>
                </c:pt>
                <c:pt idx="22">
                  <c:v>0.289691552761482</c:v>
                </c:pt>
                <c:pt idx="23">
                  <c:v>0.241970724519143</c:v>
                </c:pt>
                <c:pt idx="24">
                  <c:v>0.194186054983213</c:v>
                </c:pt>
                <c:pt idx="25">
                  <c:v>0.149727465635745</c:v>
                </c:pt>
                <c:pt idx="26">
                  <c:v>0.110920834679455</c:v>
                </c:pt>
                <c:pt idx="27">
                  <c:v>0.0789501583008939</c:v>
                </c:pt>
                <c:pt idx="28">
                  <c:v>0.0539909665131878</c:v>
                </c:pt>
                <c:pt idx="29">
                  <c:v>0.0354745928462312</c:v>
                </c:pt>
                <c:pt idx="30">
                  <c:v>0.0223945302948428</c:v>
                </c:pt>
                <c:pt idx="31">
                  <c:v>0.0135829692336855</c:v>
                </c:pt>
                <c:pt idx="32">
                  <c:v>0.0079154515829799</c:v>
                </c:pt>
                <c:pt idx="33">
                  <c:v>0.00443184841193797</c:v>
                </c:pt>
                <c:pt idx="34">
                  <c:v>0.00238408820146482</c:v>
                </c:pt>
                <c:pt idx="35">
                  <c:v>0.001232219168473</c:v>
                </c:pt>
                <c:pt idx="36">
                  <c:v>0.000611901930113764</c:v>
                </c:pt>
                <c:pt idx="37">
                  <c:v>0.000291946925791456</c:v>
                </c:pt>
                <c:pt idx="38">
                  <c:v>0.000133830225764883</c:v>
                </c:pt>
                <c:pt idx="39">
                  <c:v>5.89430677565387E-5</c:v>
                </c:pt>
                <c:pt idx="40">
                  <c:v>2.49424712900531E-5</c:v>
                </c:pt>
              </c:numCache>
            </c:numRef>
          </c:val>
          <c:smooth val="0"/>
        </c:ser>
        <c:ser>
          <c:idx val="3"/>
          <c:order val="2"/>
          <c:tx>
            <c:v>expected value </c:v>
          </c:tx>
          <c:marker>
            <c:symbol val="none"/>
          </c:marker>
          <c:cat>
            <c:numRef>
              <c:f>Sheet1!$G$4:$G$44</c:f>
              <c:numCache>
                <c:formatCode>General</c:formatCode>
                <c:ptCount val="41"/>
                <c:pt idx="0">
                  <c:v>0.0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1.0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2.0</c:v>
                </c:pt>
                <c:pt idx="11">
                  <c:v>2.2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3.0</c:v>
                </c:pt>
                <c:pt idx="16">
                  <c:v>3.200000000000001</c:v>
                </c:pt>
                <c:pt idx="17">
                  <c:v>3.400000000000001</c:v>
                </c:pt>
                <c:pt idx="18">
                  <c:v>3.600000000000001</c:v>
                </c:pt>
                <c:pt idx="19">
                  <c:v>3.800000000000001</c:v>
                </c:pt>
                <c:pt idx="20">
                  <c:v>4.000000000000001</c:v>
                </c:pt>
                <c:pt idx="21">
                  <c:v>4.200000000000001</c:v>
                </c:pt>
                <c:pt idx="22">
                  <c:v>4.400000000000001</c:v>
                </c:pt>
                <c:pt idx="23">
                  <c:v>4.6</c:v>
                </c:pt>
                <c:pt idx="24">
                  <c:v>4.800000000000002</c:v>
                </c:pt>
                <c:pt idx="25">
                  <c:v>5.000000000000002</c:v>
                </c:pt>
                <c:pt idx="26">
                  <c:v>5.200000000000002</c:v>
                </c:pt>
                <c:pt idx="27">
                  <c:v>5.400000000000002</c:v>
                </c:pt>
                <c:pt idx="28">
                  <c:v>5.600000000000001</c:v>
                </c:pt>
                <c:pt idx="29">
                  <c:v>5.800000000000002</c:v>
                </c:pt>
                <c:pt idx="30">
                  <c:v>6.000000000000003</c:v>
                </c:pt>
                <c:pt idx="31">
                  <c:v>6.200000000000003</c:v>
                </c:pt>
                <c:pt idx="32">
                  <c:v>6.400000000000003</c:v>
                </c:pt>
                <c:pt idx="33">
                  <c:v>6.600000000000002</c:v>
                </c:pt>
                <c:pt idx="34">
                  <c:v>6.800000000000002</c:v>
                </c:pt>
                <c:pt idx="35">
                  <c:v>7.000000000000004</c:v>
                </c:pt>
                <c:pt idx="36">
                  <c:v>7.200000000000004</c:v>
                </c:pt>
                <c:pt idx="37">
                  <c:v>7.400000000000004</c:v>
                </c:pt>
                <c:pt idx="38">
                  <c:v>7.600000000000004</c:v>
                </c:pt>
                <c:pt idx="39">
                  <c:v>7.800000000000004</c:v>
                </c:pt>
                <c:pt idx="40">
                  <c:v>8.000000000000003</c:v>
                </c:pt>
              </c:numCache>
            </c:numRef>
          </c:cat>
          <c:val>
            <c:numRef>
              <c:f>Sheet1!$J$4:$J$44</c:f>
              <c:numCache>
                <c:formatCode>General</c:formatCode>
                <c:ptCount val="41"/>
                <c:pt idx="0">
                  <c:v>-0.0504812926300585</c:v>
                </c:pt>
                <c:pt idx="1">
                  <c:v>-0.0736690008180428</c:v>
                </c:pt>
                <c:pt idx="2">
                  <c:v>-0.103212771248921</c:v>
                </c:pt>
                <c:pt idx="3">
                  <c:v>-0.138786713438888</c:v>
                </c:pt>
                <c:pt idx="4">
                  <c:v>-0.179039428265176</c:v>
                </c:pt>
                <c:pt idx="5">
                  <c:v>-0.221454241834399</c:v>
                </c:pt>
                <c:pt idx="6">
                  <c:v>-0.262420635017591</c:v>
                </c:pt>
                <c:pt idx="7">
                  <c:v>-0.297565546517396</c:v>
                </c:pt>
                <c:pt idx="8">
                  <c:v>-0.3223315210729</c:v>
                </c:pt>
                <c:pt idx="9">
                  <c:v>-0.332715742431254</c:v>
                </c:pt>
                <c:pt idx="10">
                  <c:v>-0.326023102982899</c:v>
                </c:pt>
                <c:pt idx="11">
                  <c:v>-0.301460483512184</c:v>
                </c:pt>
                <c:pt idx="12">
                  <c:v>-0.260421370004537</c:v>
                </c:pt>
                <c:pt idx="13">
                  <c:v>-0.206376854770638</c:v>
                </c:pt>
                <c:pt idx="14">
                  <c:v>-0.144382269896323</c:v>
                </c:pt>
                <c:pt idx="15">
                  <c:v>-0.080300496410976</c:v>
                </c:pt>
                <c:pt idx="16">
                  <c:v>-0.0199067977262725</c:v>
                </c:pt>
                <c:pt idx="17">
                  <c:v>0.0319406359619612</c:v>
                </c:pt>
                <c:pt idx="18">
                  <c:v>0.0719073264265845</c:v>
                </c:pt>
                <c:pt idx="19">
                  <c:v>0.0984713048567208</c:v>
                </c:pt>
                <c:pt idx="20">
                  <c:v>0.111876585435551</c:v>
                </c:pt>
                <c:pt idx="21">
                  <c:v>0.113805867361561</c:v>
                </c:pt>
                <c:pt idx="22">
                  <c:v>0.106876931222318</c:v>
                </c:pt>
                <c:pt idx="23">
                  <c:v>0.0940862808679891</c:v>
                </c:pt>
                <c:pt idx="24">
                  <c:v>0.0783120373925855</c:v>
                </c:pt>
                <c:pt idx="25">
                  <c:v>0.061953711317523</c:v>
                </c:pt>
                <c:pt idx="26">
                  <c:v>0.0467415976850705</c:v>
                </c:pt>
                <c:pt idx="27">
                  <c:v>0.0337061038873101</c:v>
                </c:pt>
                <c:pt idx="28">
                  <c:v>0.0232672229979168</c:v>
                </c:pt>
                <c:pt idx="29">
                  <c:v>0.0153911500906517</c:v>
                </c:pt>
                <c:pt idx="30">
                  <c:v>0.00976362416598356</c:v>
                </c:pt>
                <c:pt idx="31">
                  <c:v>0.00594283272990438</c:v>
                </c:pt>
                <c:pt idx="32">
                  <c:v>0.00347201749603127</c:v>
                </c:pt>
                <c:pt idx="33">
                  <c:v>0.00194757185777025</c:v>
                </c:pt>
                <c:pt idx="34">
                  <c:v>0.00104908972862129</c:v>
                </c:pt>
                <c:pt idx="35">
                  <c:v>0.000542750468453828</c:v>
                </c:pt>
                <c:pt idx="36">
                  <c:v>0.000269711955015837</c:v>
                </c:pt>
                <c:pt idx="37">
                  <c:v>0.000128749170416119</c:v>
                </c:pt>
                <c:pt idx="38">
                  <c:v>5.90413110650709E-5</c:v>
                </c:pt>
                <c:pt idx="39">
                  <c:v>2.60106719166656E-5</c:v>
                </c:pt>
                <c:pt idx="40">
                  <c:v>1.10088839918086E-5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19150024"/>
        <c:axId val="-2114422728"/>
      </c:lineChart>
      <c:catAx>
        <c:axId val="14191500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14422728"/>
        <c:crosses val="autoZero"/>
        <c:auto val="1"/>
        <c:lblAlgn val="ctr"/>
        <c:lblOffset val="100"/>
        <c:noMultiLvlLbl val="0"/>
      </c:catAx>
      <c:valAx>
        <c:axId val="-21144227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41915002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v>zero-surplus u(s)</c:v>
          </c:tx>
          <c:marker>
            <c:symbol val="none"/>
          </c:marker>
          <c:cat>
            <c:numRef>
              <c:f>Sheet1!$B$4:$B$44</c:f>
              <c:numCache>
                <c:formatCode>General</c:formatCode>
                <c:ptCount val="41"/>
                <c:pt idx="0">
                  <c:v>0.0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1.0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2.0</c:v>
                </c:pt>
                <c:pt idx="11">
                  <c:v>2.2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3.0</c:v>
                </c:pt>
                <c:pt idx="16">
                  <c:v>3.200000000000001</c:v>
                </c:pt>
                <c:pt idx="17">
                  <c:v>3.400000000000001</c:v>
                </c:pt>
                <c:pt idx="18">
                  <c:v>3.600000000000001</c:v>
                </c:pt>
                <c:pt idx="19">
                  <c:v>3.800000000000001</c:v>
                </c:pt>
                <c:pt idx="20">
                  <c:v>4.000000000000001</c:v>
                </c:pt>
                <c:pt idx="21">
                  <c:v>4.200000000000001</c:v>
                </c:pt>
                <c:pt idx="22">
                  <c:v>4.400000000000001</c:v>
                </c:pt>
                <c:pt idx="23">
                  <c:v>4.6</c:v>
                </c:pt>
                <c:pt idx="24">
                  <c:v>4.800000000000002</c:v>
                </c:pt>
                <c:pt idx="25">
                  <c:v>5.000000000000002</c:v>
                </c:pt>
                <c:pt idx="26">
                  <c:v>5.200000000000002</c:v>
                </c:pt>
                <c:pt idx="27">
                  <c:v>5.400000000000002</c:v>
                </c:pt>
                <c:pt idx="28">
                  <c:v>5.600000000000001</c:v>
                </c:pt>
                <c:pt idx="29">
                  <c:v>5.800000000000002</c:v>
                </c:pt>
                <c:pt idx="30">
                  <c:v>6.000000000000003</c:v>
                </c:pt>
                <c:pt idx="31">
                  <c:v>6.200000000000003</c:v>
                </c:pt>
                <c:pt idx="32">
                  <c:v>6.400000000000003</c:v>
                </c:pt>
                <c:pt idx="33">
                  <c:v>6.600000000000002</c:v>
                </c:pt>
                <c:pt idx="34">
                  <c:v>6.800000000000002</c:v>
                </c:pt>
                <c:pt idx="35">
                  <c:v>7.000000000000004</c:v>
                </c:pt>
                <c:pt idx="36">
                  <c:v>7.200000000000004</c:v>
                </c:pt>
                <c:pt idx="37">
                  <c:v>7.400000000000004</c:v>
                </c:pt>
                <c:pt idx="38">
                  <c:v>7.600000000000004</c:v>
                </c:pt>
                <c:pt idx="39">
                  <c:v>7.800000000000004</c:v>
                </c:pt>
                <c:pt idx="40">
                  <c:v>8.000000000000003</c:v>
                </c:pt>
              </c:numCache>
            </c:numRef>
          </c:cat>
          <c:val>
            <c:numRef>
              <c:f>Sheet1!$C$4:$C$44</c:f>
              <c:numCache>
                <c:formatCode>General</c:formatCode>
                <c:ptCount val="41"/>
                <c:pt idx="0">
                  <c:v>0.0</c:v>
                </c:pt>
                <c:pt idx="1">
                  <c:v>0.1976</c:v>
                </c:pt>
                <c:pt idx="2">
                  <c:v>0.3904</c:v>
                </c:pt>
                <c:pt idx="3">
                  <c:v>0.5784</c:v>
                </c:pt>
                <c:pt idx="4">
                  <c:v>0.7616</c:v>
                </c:pt>
                <c:pt idx="5">
                  <c:v>0.94</c:v>
                </c:pt>
                <c:pt idx="6">
                  <c:v>1.1136</c:v>
                </c:pt>
                <c:pt idx="7">
                  <c:v>1.2824</c:v>
                </c:pt>
                <c:pt idx="8">
                  <c:v>1.4464</c:v>
                </c:pt>
                <c:pt idx="9">
                  <c:v>1.6056</c:v>
                </c:pt>
                <c:pt idx="10">
                  <c:v>1.76</c:v>
                </c:pt>
                <c:pt idx="11">
                  <c:v>1.9096</c:v>
                </c:pt>
                <c:pt idx="12">
                  <c:v>2.0544</c:v>
                </c:pt>
                <c:pt idx="13">
                  <c:v>2.1944</c:v>
                </c:pt>
                <c:pt idx="14">
                  <c:v>2.3296</c:v>
                </c:pt>
                <c:pt idx="15">
                  <c:v>2.46</c:v>
                </c:pt>
                <c:pt idx="16">
                  <c:v>2.5856</c:v>
                </c:pt>
                <c:pt idx="17">
                  <c:v>2.7064</c:v>
                </c:pt>
                <c:pt idx="18">
                  <c:v>2.8224</c:v>
                </c:pt>
                <c:pt idx="19">
                  <c:v>2.933600000000001</c:v>
                </c:pt>
                <c:pt idx="20">
                  <c:v>3.04</c:v>
                </c:pt>
                <c:pt idx="21">
                  <c:v>3.1416</c:v>
                </c:pt>
                <c:pt idx="22">
                  <c:v>3.2384</c:v>
                </c:pt>
                <c:pt idx="23">
                  <c:v>3.3304</c:v>
                </c:pt>
                <c:pt idx="24">
                  <c:v>3.417600000000001</c:v>
                </c:pt>
                <c:pt idx="25">
                  <c:v>3.500000000000001</c:v>
                </c:pt>
                <c:pt idx="26">
                  <c:v>3.577600000000001</c:v>
                </c:pt>
                <c:pt idx="27">
                  <c:v>3.650400000000001</c:v>
                </c:pt>
                <c:pt idx="28">
                  <c:v>3.718400000000001</c:v>
                </c:pt>
                <c:pt idx="29">
                  <c:v>3.781600000000001</c:v>
                </c:pt>
                <c:pt idx="30">
                  <c:v>3.840000000000001</c:v>
                </c:pt>
                <c:pt idx="31">
                  <c:v>3.893600000000001</c:v>
                </c:pt>
                <c:pt idx="32">
                  <c:v>3.942400000000001</c:v>
                </c:pt>
                <c:pt idx="33">
                  <c:v>3.986400000000001</c:v>
                </c:pt>
                <c:pt idx="34">
                  <c:v>4.025600000000001</c:v>
                </c:pt>
                <c:pt idx="35">
                  <c:v>4.06</c:v>
                </c:pt>
                <c:pt idx="36">
                  <c:v>4.0896</c:v>
                </c:pt>
                <c:pt idx="37">
                  <c:v>4.114399999999999</c:v>
                </c:pt>
                <c:pt idx="38">
                  <c:v>4.134399999999999</c:v>
                </c:pt>
                <c:pt idx="39">
                  <c:v>4.1496</c:v>
                </c:pt>
                <c:pt idx="40">
                  <c:v>4.159999999999999</c:v>
                </c:pt>
              </c:numCache>
            </c:numRef>
          </c:val>
          <c:smooth val="0"/>
        </c:ser>
        <c:ser>
          <c:idx val="2"/>
          <c:order val="1"/>
          <c:tx>
            <c:v>regular size u(s) p_competitive</c:v>
          </c:tx>
          <c:marker>
            <c:symbol val="none"/>
          </c:marker>
          <c:cat>
            <c:numRef>
              <c:f>Sheet1!$B$4:$B$44</c:f>
              <c:numCache>
                <c:formatCode>General</c:formatCode>
                <c:ptCount val="41"/>
                <c:pt idx="0">
                  <c:v>0.0</c:v>
                </c:pt>
                <c:pt idx="1">
                  <c:v>0.2</c:v>
                </c:pt>
                <c:pt idx="2">
                  <c:v>0.4</c:v>
                </c:pt>
                <c:pt idx="3">
                  <c:v>0.6</c:v>
                </c:pt>
                <c:pt idx="4">
                  <c:v>0.8</c:v>
                </c:pt>
                <c:pt idx="5">
                  <c:v>1.0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2.0</c:v>
                </c:pt>
                <c:pt idx="11">
                  <c:v>2.2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3.0</c:v>
                </c:pt>
                <c:pt idx="16">
                  <c:v>3.200000000000001</c:v>
                </c:pt>
                <c:pt idx="17">
                  <c:v>3.400000000000001</c:v>
                </c:pt>
                <c:pt idx="18">
                  <c:v>3.600000000000001</c:v>
                </c:pt>
                <c:pt idx="19">
                  <c:v>3.800000000000001</c:v>
                </c:pt>
                <c:pt idx="20">
                  <c:v>4.000000000000001</c:v>
                </c:pt>
                <c:pt idx="21">
                  <c:v>4.200000000000001</c:v>
                </c:pt>
                <c:pt idx="22">
                  <c:v>4.400000000000001</c:v>
                </c:pt>
                <c:pt idx="23">
                  <c:v>4.6</c:v>
                </c:pt>
                <c:pt idx="24">
                  <c:v>4.800000000000002</c:v>
                </c:pt>
                <c:pt idx="25">
                  <c:v>5.000000000000002</c:v>
                </c:pt>
                <c:pt idx="26">
                  <c:v>5.200000000000002</c:v>
                </c:pt>
                <c:pt idx="27">
                  <c:v>5.400000000000002</c:v>
                </c:pt>
                <c:pt idx="28">
                  <c:v>5.600000000000001</c:v>
                </c:pt>
                <c:pt idx="29">
                  <c:v>5.800000000000002</c:v>
                </c:pt>
                <c:pt idx="30">
                  <c:v>6.000000000000003</c:v>
                </c:pt>
                <c:pt idx="31">
                  <c:v>6.200000000000003</c:v>
                </c:pt>
                <c:pt idx="32">
                  <c:v>6.400000000000003</c:v>
                </c:pt>
                <c:pt idx="33">
                  <c:v>6.600000000000002</c:v>
                </c:pt>
                <c:pt idx="34">
                  <c:v>6.800000000000002</c:v>
                </c:pt>
                <c:pt idx="35">
                  <c:v>7.000000000000004</c:v>
                </c:pt>
                <c:pt idx="36">
                  <c:v>7.200000000000004</c:v>
                </c:pt>
                <c:pt idx="37">
                  <c:v>7.400000000000004</c:v>
                </c:pt>
                <c:pt idx="38">
                  <c:v>7.600000000000004</c:v>
                </c:pt>
                <c:pt idx="39">
                  <c:v>7.800000000000004</c:v>
                </c:pt>
                <c:pt idx="40">
                  <c:v>8.000000000000003</c:v>
                </c:pt>
              </c:numCache>
            </c:numRef>
          </c:cat>
          <c:val>
            <c:numRef>
              <c:f>Sheet1!$D$4:$D$44</c:f>
              <c:numCache>
                <c:formatCode>General</c:formatCode>
                <c:ptCount val="41"/>
                <c:pt idx="0">
                  <c:v>-1.0</c:v>
                </c:pt>
                <c:pt idx="1">
                  <c:v>-0.8024</c:v>
                </c:pt>
                <c:pt idx="2">
                  <c:v>-0.6096</c:v>
                </c:pt>
                <c:pt idx="3">
                  <c:v>-0.4216</c:v>
                </c:pt>
                <c:pt idx="4">
                  <c:v>-0.2384</c:v>
                </c:pt>
                <c:pt idx="5">
                  <c:v>-0.06</c:v>
                </c:pt>
                <c:pt idx="6">
                  <c:v>0.1136</c:v>
                </c:pt>
                <c:pt idx="7">
                  <c:v>0.2824</c:v>
                </c:pt>
                <c:pt idx="8">
                  <c:v>0.4464</c:v>
                </c:pt>
                <c:pt idx="9">
                  <c:v>0.6056</c:v>
                </c:pt>
                <c:pt idx="10">
                  <c:v>0.76</c:v>
                </c:pt>
                <c:pt idx="11">
                  <c:v>0.9096</c:v>
                </c:pt>
                <c:pt idx="12">
                  <c:v>1.0544</c:v>
                </c:pt>
                <c:pt idx="13">
                  <c:v>1.1944</c:v>
                </c:pt>
                <c:pt idx="14">
                  <c:v>1.3296</c:v>
                </c:pt>
                <c:pt idx="15">
                  <c:v>1.46</c:v>
                </c:pt>
                <c:pt idx="16">
                  <c:v>1.5856</c:v>
                </c:pt>
                <c:pt idx="17">
                  <c:v>1.7064</c:v>
                </c:pt>
                <c:pt idx="18">
                  <c:v>1.8224</c:v>
                </c:pt>
                <c:pt idx="19">
                  <c:v>1.933600000000001</c:v>
                </c:pt>
                <c:pt idx="20">
                  <c:v>2.04</c:v>
                </c:pt>
                <c:pt idx="21">
                  <c:v>2.1416</c:v>
                </c:pt>
                <c:pt idx="22">
                  <c:v>2.2384</c:v>
                </c:pt>
                <c:pt idx="23">
                  <c:v>2.3304</c:v>
                </c:pt>
                <c:pt idx="24">
                  <c:v>2.417600000000001</c:v>
                </c:pt>
                <c:pt idx="25">
                  <c:v>2.500000000000001</c:v>
                </c:pt>
                <c:pt idx="26">
                  <c:v>2.577600000000001</c:v>
                </c:pt>
                <c:pt idx="27">
                  <c:v>2.650400000000001</c:v>
                </c:pt>
                <c:pt idx="28">
                  <c:v>2.718400000000001</c:v>
                </c:pt>
                <c:pt idx="29">
                  <c:v>2.781600000000001</c:v>
                </c:pt>
                <c:pt idx="30">
                  <c:v>2.840000000000001</c:v>
                </c:pt>
                <c:pt idx="31">
                  <c:v>2.893600000000001</c:v>
                </c:pt>
                <c:pt idx="32">
                  <c:v>2.942400000000001</c:v>
                </c:pt>
                <c:pt idx="33">
                  <c:v>2.986400000000001</c:v>
                </c:pt>
                <c:pt idx="34">
                  <c:v>3.025600000000001</c:v>
                </c:pt>
                <c:pt idx="35">
                  <c:v>3.06</c:v>
                </c:pt>
                <c:pt idx="36">
                  <c:v>3.089600000000001</c:v>
                </c:pt>
                <c:pt idx="37">
                  <c:v>3.1144</c:v>
                </c:pt>
                <c:pt idx="38">
                  <c:v>3.1344</c:v>
                </c:pt>
                <c:pt idx="39">
                  <c:v>3.1496</c:v>
                </c:pt>
                <c:pt idx="40">
                  <c:v>3.16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1112008"/>
        <c:axId val="-2114305016"/>
      </c:lineChart>
      <c:catAx>
        <c:axId val="-21411120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114305016"/>
        <c:crosses val="autoZero"/>
        <c:auto val="1"/>
        <c:lblAlgn val="ctr"/>
        <c:lblOffset val="100"/>
        <c:tickLblSkip val="10"/>
        <c:tickMarkSkip val="10"/>
        <c:noMultiLvlLbl val="0"/>
      </c:catAx>
      <c:valAx>
        <c:axId val="-21143050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4111200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675162591825856"/>
          <c:y val="0.161993710523882"/>
          <c:w val="0.291786644620444"/>
          <c:h val="0.116967949428857"/>
        </c:manualLayout>
      </c:layout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0.03589</cdr:x>
      <cdr:y>0.11111</cdr:y>
    </cdr:from>
    <cdr:to>
      <cdr:x>0.48605</cdr:x>
      <cdr:y>0.70213</cdr:y>
    </cdr:to>
    <cdr:cxnSp macro="">
      <cdr:nvCxnSpPr>
        <cdr:cNvPr id="4" name="Straight Connector 3"/>
        <cdr:cNvCxnSpPr/>
      </cdr:nvCxnSpPr>
      <cdr:spPr>
        <a:xfrm xmlns:a="http://schemas.openxmlformats.org/drawingml/2006/main" flipV="1">
          <a:off x="320842" y="628316"/>
          <a:ext cx="4023895" cy="3342105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A90000"/>
          </a:solidFill>
          <a:prstDash val="sysDot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0.03589</cdr:x>
      <cdr:y>0.11111</cdr:y>
    </cdr:from>
    <cdr:to>
      <cdr:x>0.48605</cdr:x>
      <cdr:y>0.70213</cdr:y>
    </cdr:to>
    <cdr:cxnSp macro="">
      <cdr:nvCxnSpPr>
        <cdr:cNvPr id="4" name="Straight Connector 3"/>
        <cdr:cNvCxnSpPr/>
      </cdr:nvCxnSpPr>
      <cdr:spPr>
        <a:xfrm xmlns:a="http://schemas.openxmlformats.org/drawingml/2006/main" flipV="1">
          <a:off x="320842" y="628316"/>
          <a:ext cx="4023895" cy="3342105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A90000"/>
          </a:solidFill>
          <a:prstDash val="sysDot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0.04157</cdr:x>
      <cdr:y>0.32719</cdr:y>
    </cdr:from>
    <cdr:to>
      <cdr:x>0.35445</cdr:x>
      <cdr:y>0.71111</cdr:y>
    </cdr:to>
    <cdr:cxnSp macro="">
      <cdr:nvCxnSpPr>
        <cdr:cNvPr id="3" name="Straight Connector 2"/>
        <cdr:cNvCxnSpPr/>
      </cdr:nvCxnSpPr>
      <cdr:spPr>
        <a:xfrm xmlns:a="http://schemas.openxmlformats.org/drawingml/2006/main" flipV="1">
          <a:off x="371613" y="1850191"/>
          <a:ext cx="2796701" cy="2171045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rgbClr val="A90000"/>
          </a:solidFill>
          <a:prstDash val="sysDot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75CAA-153A-9B47-B667-AF26E58892DF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E2EA95-BEDD-8649-98FF-10B19CF0D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107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507077-8638-8145-B48F-1241B7AAD12E}" type="datetimeFigureOut">
              <a:rPr lang="en-US" smtClean="0"/>
              <a:t>5/3/18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894200-F465-7A40-A857-AB10C3AFA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896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94200-F465-7A40-A857-AB10C3AFAC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708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R2=.09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94200-F465-7A40-A857-AB10C3AFACF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19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Enhanced </a:t>
            </a:r>
            <a:r>
              <a:rPr lang="en-US" dirty="0" err="1" smtClean="0"/>
              <a:t>limbal</a:t>
            </a:r>
            <a:r>
              <a:rPr lang="en-US" baseline="0" dirty="0" smtClean="0"/>
              <a:t> ring on right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94200-F465-7A40-A857-AB10C3AFACF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038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Positie</a:t>
            </a:r>
            <a:r>
              <a:rPr lang="en-US" dirty="0" smtClean="0"/>
              <a:t> rating is </a:t>
            </a:r>
            <a:r>
              <a:rPr lang="en-US" dirty="0" err="1" smtClean="0"/>
              <a:t>pref</a:t>
            </a:r>
            <a:r>
              <a:rPr lang="en-US" dirty="0" smtClean="0"/>
              <a:t> for thicker </a:t>
            </a:r>
            <a:r>
              <a:rPr lang="en-US" dirty="0" err="1" smtClean="0"/>
              <a:t>limbal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94200-F465-7A40-A857-AB10C3AFACF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8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Masha </a:t>
            </a:r>
            <a:r>
              <a:rPr lang="en-US" dirty="0" err="1" smtClean="0"/>
              <a:t>Tyelna</a:t>
            </a:r>
            <a:r>
              <a:rPr lang="en-US" dirty="0" smtClean="0"/>
              <a:t> model (L)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94200-F465-7A40-A857-AB10C3AFACF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62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94200-F465-7A40-A857-AB10C3AFACF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52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94200-F465-7A40-A857-AB10C3AFACF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20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www.wired.com</a:t>
            </a:r>
            <a:r>
              <a:rPr lang="en-US" dirty="0" smtClean="0"/>
              <a:t>/2009/07/</a:t>
            </a:r>
            <a:r>
              <a:rPr lang="en-US" dirty="0" err="1" smtClean="0"/>
              <a:t>neuroaesthetics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94200-F465-7A40-A857-AB10C3AFACF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36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94200-F465-7A40-A857-AB10C3AFACF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87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4% of living females </a:t>
            </a:r>
          </a:p>
          <a:p>
            <a:r>
              <a:rPr lang="en-US" dirty="0" smtClean="0"/>
              <a:t>Note: 23k removal operations in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94200-F465-7A40-A857-AB10C3AFACF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0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94200-F465-7A40-A857-AB10C3AFAC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58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Lynn 2010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Encyclo</a:t>
            </a:r>
            <a:r>
              <a:rPr lang="en-US" baseline="0" dirty="0" smtClean="0"/>
              <a:t> Animal Behavior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94200-F465-7A40-A857-AB10C3AFAC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97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Lynn 2010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Encyclo</a:t>
            </a:r>
            <a:r>
              <a:rPr lang="en-US" baseline="0" dirty="0" smtClean="0"/>
              <a:t> Animal Behavior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94200-F465-7A40-A857-AB10C3AFAC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57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Darwin (1876"...no case interested and perplexed me so much as the brightly-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hinder ends and adjoining parts of certain monkeys.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..no case interested and perplexed me so much as the brightly-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coloured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hinder ends and adjoining parts of certain monkeys.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94200-F465-7A40-A857-AB10C3AFAC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68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“Caricature effect”  e.g. Lee et al Psych </a:t>
            </a:r>
            <a:r>
              <a:rPr lang="en-US" dirty="0" err="1" smtClean="0"/>
              <a:t>Sci</a:t>
            </a:r>
            <a:r>
              <a:rPr lang="en-US" dirty="0" smtClean="0"/>
              <a:t> 2000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2E2DF-E236-1A45-8699-698AAA7358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87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“Caricature effect”  e.g. Lee et al Psych </a:t>
            </a:r>
            <a:r>
              <a:rPr lang="en-US" dirty="0" err="1" smtClean="0"/>
              <a:t>Sci</a:t>
            </a:r>
            <a:r>
              <a:rPr lang="en-US" dirty="0" smtClean="0"/>
              <a:t> </a:t>
            </a:r>
            <a:r>
              <a:rPr lang="en-US" dirty="0" smtClean="0"/>
              <a:t>2000</a:t>
            </a:r>
          </a:p>
          <a:p>
            <a:r>
              <a:rPr lang="en-US" dirty="0" smtClean="0"/>
              <a:t>Face space theory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72E2DF-E236-1A45-8699-698AAA7358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487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4% of living females in US </a:t>
            </a:r>
          </a:p>
          <a:p>
            <a:r>
              <a:rPr lang="en-US" dirty="0" smtClean="0"/>
              <a:t>Note: 23k removal operations in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94200-F465-7A40-A857-AB10C3AFACF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020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4% of living females in US </a:t>
            </a:r>
          </a:p>
          <a:p>
            <a:r>
              <a:rPr lang="en-US" dirty="0" smtClean="0"/>
              <a:t>Note: 23k removal operations in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894200-F465-7A40-A857-AB10C3AFACF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02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BA0C0-5387-E741-873F-A28CDAF7DAB3}" type="datetime1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6A72-C99D-574E-A98E-5E0A901A4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41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4FE68-3A8C-BB41-9565-3AA2A6AA7D9C}" type="datetime1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6A72-C99D-574E-A98E-5E0A901A4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86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1050C-E1FD-6E4B-AD82-1AA69521DE19}" type="datetime1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6A72-C99D-574E-A98E-5E0A901A4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182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17C9A-E0D9-7F45-BDB2-2EF207419AE2}" type="datetime1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6A72-C99D-574E-A98E-5E0A901A4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49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08F6-6873-164C-8FB2-45E7C35C4002}" type="datetime1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6A72-C99D-574E-A98E-5E0A901A4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7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5D06C-E3DD-2D4B-A09F-264E304A6517}" type="datetime1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6A72-C99D-574E-A98E-5E0A901A4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189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326D8-DF7D-9C47-BF0C-BACEAC6FF442}" type="datetime1">
              <a:rPr lang="en-US" smtClean="0"/>
              <a:t>5/3/18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6A72-C99D-574E-A98E-5E0A901A4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8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3FD90-8B34-454A-BAA0-7C9C9F28FD07}" type="datetime1">
              <a:rPr lang="en-US" smtClean="0"/>
              <a:t>5/3/18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6A72-C99D-574E-A98E-5E0A901A4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08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0FBD1-3DC4-9440-BA9F-69A6865D560A}" type="datetime1">
              <a:rPr lang="en-US" smtClean="0"/>
              <a:t>5/3/18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6A72-C99D-574E-A98E-5E0A901A4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4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1DE70-E961-724A-8612-22BD9A3225D6}" type="datetime1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6A72-C99D-574E-A98E-5E0A901A4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34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60B7C-E393-674A-A6EA-2AD5BC0A4D53}" type="datetime1">
              <a:rPr lang="en-US" smtClean="0"/>
              <a:t>5/3/18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6A72-C99D-574E-A98E-5E0A901A4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17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7BB99-2973-7041-BAB7-37D0A14E0C74}" type="datetime1">
              <a:rPr lang="en-US" smtClean="0"/>
              <a:t>5/3/18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E6A72-C99D-574E-A98E-5E0A901A4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86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mages.ulta.com/is/image/Ulta/clinique_mascara_comparisonchart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3.emf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9392"/>
            <a:ext cx="7772400" cy="1271642"/>
          </a:xfrm>
        </p:spPr>
        <p:txBody>
          <a:bodyPr/>
          <a:lstStyle/>
          <a:p>
            <a:r>
              <a:rPr lang="en-US" dirty="0" smtClean="0"/>
              <a:t>CNS102b   Super-normal stimuli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679" y="1701033"/>
            <a:ext cx="7188216" cy="4173203"/>
          </a:xfrm>
        </p:spPr>
        <p:txBody>
          <a:bodyPr>
            <a:normAutofit/>
          </a:bodyPr>
          <a:lstStyle/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Stimuli with artificially exaggerated evolutionarily-relevant features are preferred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b="1" i="1" dirty="0" smtClean="0">
                <a:solidFill>
                  <a:schemeClr val="tx1"/>
                </a:solidFill>
              </a:rPr>
              <a:t>More, not </a:t>
            </a:r>
            <a:r>
              <a:rPr lang="en-US" b="1" i="1" dirty="0" smtClean="0">
                <a:solidFill>
                  <a:schemeClr val="tx1"/>
                </a:solidFill>
              </a:rPr>
              <a:t>better</a:t>
            </a:r>
          </a:p>
          <a:p>
            <a:pPr marL="914400" lvl="1" indent="-457200" algn="l">
              <a:buFont typeface="Arial"/>
              <a:buChar char="•"/>
            </a:pPr>
            <a:endParaRPr lang="en-US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288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67" y="686444"/>
            <a:ext cx="8429343" cy="48905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Human face caricature effects</a:t>
            </a:r>
          </a:p>
          <a:p>
            <a:pPr marL="0" indent="0" algn="ctr">
              <a:buNone/>
            </a:pPr>
            <a:endParaRPr lang="en-US" sz="4800" dirty="0" smtClean="0"/>
          </a:p>
          <a:p>
            <a:pPr marL="0" indent="0" algn="ctr">
              <a:buNone/>
            </a:pPr>
            <a:r>
              <a:rPr lang="en-US" sz="4800" dirty="0" smtClean="0"/>
              <a:t>Who is it on the next slide?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878092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924" y="2133600"/>
            <a:ext cx="14732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4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"/>
    </mc:Choice>
    <mc:Fallback>
      <p:transition xmlns:p14="http://schemas.microsoft.com/office/powerpoint/2010/main" spd="slow" advClick="0" advTm="1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8986" y="274638"/>
            <a:ext cx="3954798" cy="1149732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33, 100 </a:t>
            </a:r>
            <a:r>
              <a:rPr lang="en-US" sz="2800" dirty="0" err="1" smtClean="0"/>
              <a:t>msec</a:t>
            </a:r>
            <a:r>
              <a:rPr lang="en-US" sz="2800" dirty="0" smtClean="0"/>
              <a:t> </a:t>
            </a:r>
            <a:r>
              <a:rPr lang="en-US" sz="2800" dirty="0" smtClean="0"/>
              <a:t>exposure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/>
              <a:t>supernormally</a:t>
            </a:r>
            <a:r>
              <a:rPr lang="en-US" sz="2800" dirty="0" smtClean="0"/>
              <a:t>-distinctive faces are recognized better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59" y="1774446"/>
            <a:ext cx="6743724" cy="5083554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4"/>
          <a:srcRect l="208" r="208"/>
          <a:stretch>
            <a:fillRect/>
          </a:stretch>
        </p:blipFill>
        <p:spPr>
          <a:xfrm>
            <a:off x="95984" y="108928"/>
            <a:ext cx="4759277" cy="26174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071" y="6211669"/>
            <a:ext cx="1453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Lee+ PSCI 2000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58077"/>
            <a:ext cx="2118954" cy="148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1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7362"/>
            <a:ext cx="8229600" cy="1552090"/>
          </a:xfrm>
        </p:spPr>
        <p:txBody>
          <a:bodyPr>
            <a:noAutofit/>
          </a:bodyPr>
          <a:lstStyle/>
          <a:p>
            <a:r>
              <a:rPr lang="en-US" dirty="0" smtClean="0"/>
              <a:t>Are there human SNS?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No: Human perception is much better</a:t>
            </a:r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Yes: Technology exploits evolutionary vulnerability if profitable</a:t>
            </a:r>
          </a:p>
          <a:p>
            <a:pPr marL="914400" lvl="1" indent="-457200">
              <a:buFont typeface="Arial"/>
              <a:buChar char="•"/>
            </a:pPr>
            <a:endParaRPr lang="en-US" sz="3200" dirty="0"/>
          </a:p>
          <a:p>
            <a:pPr marL="914400" lvl="1" indent="-457200">
              <a:buFont typeface="Arial"/>
              <a:buChar char="•"/>
            </a:pPr>
            <a:r>
              <a:rPr lang="en-US" sz="3200" dirty="0" smtClean="0"/>
              <a:t>Can </a:t>
            </a:r>
            <a:r>
              <a:rPr lang="en-US" sz="3200" dirty="0"/>
              <a:t>m</a:t>
            </a:r>
            <a:r>
              <a:rPr lang="en-US" sz="3200" dirty="0" smtClean="0"/>
              <a:t>arkets </a:t>
            </a:r>
            <a:r>
              <a:rPr lang="en-US" sz="3200" dirty="0"/>
              <a:t>create “exploitative” </a:t>
            </a:r>
            <a:r>
              <a:rPr lang="en-US" sz="3200" dirty="0" smtClean="0"/>
              <a:t>SNS?</a:t>
            </a:r>
            <a:endParaRPr lang="en-US" sz="3200" dirty="0"/>
          </a:p>
          <a:p>
            <a:pPr marL="1314450" lvl="2" indent="-457200"/>
            <a:r>
              <a:rPr lang="en-US" dirty="0"/>
              <a:t>Examples: Food, mate </a:t>
            </a:r>
            <a:r>
              <a:rPr lang="en-US" dirty="0" smtClean="0"/>
              <a:t>choice</a:t>
            </a:r>
          </a:p>
          <a:p>
            <a:pPr marL="1314450" lvl="2" indent="-457200"/>
            <a:r>
              <a:rPr lang="en-US" dirty="0" err="1" smtClean="0"/>
              <a:t>Modelling</a:t>
            </a:r>
            <a:r>
              <a:rPr lang="en-US" dirty="0" smtClean="0"/>
              <a:t>:  SNS snack food with monopoly power</a:t>
            </a:r>
          </a:p>
          <a:p>
            <a:pPr marL="1314450" lvl="2" indent="-457200"/>
            <a:r>
              <a:rPr lang="en-US" dirty="0" smtClean="0"/>
              <a:t>Welfare?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63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597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Food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975" r="-21975"/>
          <a:stretch>
            <a:fillRect/>
          </a:stretch>
        </p:blipFill>
        <p:spPr>
          <a:xfrm>
            <a:off x="-498607" y="1168097"/>
            <a:ext cx="9804348" cy="5392014"/>
          </a:xfrm>
        </p:spPr>
      </p:pic>
    </p:spTree>
    <p:extLst>
      <p:ext uri="{BB962C8B-B14F-4D97-AF65-F5344CB8AC3E}">
        <p14:creationId xmlns:p14="http://schemas.microsoft.com/office/powerpoint/2010/main" val="300088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0915" r="-40915"/>
          <a:stretch>
            <a:fillRect/>
          </a:stretch>
        </p:blipFill>
        <p:spPr>
          <a:xfrm>
            <a:off x="-990600" y="0"/>
            <a:ext cx="10998200" cy="6048586"/>
          </a:xfrm>
        </p:spPr>
      </p:pic>
      <p:sp>
        <p:nvSpPr>
          <p:cNvPr id="5" name="TextBox 4"/>
          <p:cNvSpPr txBox="1"/>
          <p:nvPr/>
        </p:nvSpPr>
        <p:spPr>
          <a:xfrm>
            <a:off x="279400" y="5852180"/>
            <a:ext cx="731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   uncooked   S-                              S+   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0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Taste evolved as a proxy for hidden nutrition</a:t>
            </a:r>
            <a:endParaRPr lang="is-IS" dirty="0" smtClean="0"/>
          </a:p>
          <a:p>
            <a:pPr lvl="1"/>
            <a:r>
              <a:rPr lang="en-US" dirty="0" smtClean="0"/>
              <a:t>S</a:t>
            </a:r>
            <a:r>
              <a:rPr lang="is-IS" dirty="0" smtClean="0"/>
              <a:t>ugar: Pre-agrarian, sugar a good proxy for nutrition (and rare)</a:t>
            </a:r>
          </a:p>
          <a:p>
            <a:pPr lvl="2"/>
            <a:r>
              <a:rPr lang="en-US" dirty="0" smtClean="0"/>
              <a:t>R</a:t>
            </a:r>
            <a:r>
              <a:rPr lang="is-IS" dirty="0" smtClean="0"/>
              <a:t>ipe fruit, raw honey, mothers’ milk</a:t>
            </a:r>
          </a:p>
          <a:p>
            <a:pPr lvl="1"/>
            <a:r>
              <a:rPr lang="en-US" dirty="0" smtClean="0"/>
              <a:t>F</a:t>
            </a:r>
            <a:r>
              <a:rPr lang="is-IS" dirty="0" smtClean="0"/>
              <a:t>at: FINISH</a:t>
            </a:r>
          </a:p>
          <a:p>
            <a:pPr marL="0" indent="0">
              <a:buNone/>
            </a:pPr>
            <a:endParaRPr lang="is-IS" dirty="0" smtClean="0"/>
          </a:p>
          <a:p>
            <a:r>
              <a:rPr lang="en-US" dirty="0" smtClean="0"/>
              <a:t>M</a:t>
            </a:r>
            <a:r>
              <a:rPr lang="is-IS" dirty="0" smtClean="0"/>
              <a:t>odern food engineering: </a:t>
            </a:r>
          </a:p>
          <a:p>
            <a:pPr lvl="1"/>
            <a:r>
              <a:rPr lang="is-IS" dirty="0" smtClean="0"/>
              <a:t>Create taste &gt;&gt; nutrition (if expensive)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46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tastes affected by history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dirty="0" smtClean="0"/>
              <a:t>China: </a:t>
            </a:r>
          </a:p>
          <a:p>
            <a:pPr lvl="1"/>
            <a:r>
              <a:rPr lang="en-US" dirty="0" smtClean="0"/>
              <a:t>Disastrous “great leap forward” 1958 (55M starved)</a:t>
            </a:r>
          </a:p>
          <a:p>
            <a:pPr lvl="1"/>
            <a:r>
              <a:rPr lang="en-US" dirty="0" smtClean="0"/>
              <a:t>No-meat became S-   </a:t>
            </a:r>
          </a:p>
          <a:p>
            <a:pPr lvl="1"/>
            <a:r>
              <a:rPr lang="en-US" dirty="0" smtClean="0"/>
              <a:t>Large amount of meat became SNS for Chinese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286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tastes affected by media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 smtClean="0"/>
              <a:t>TV advertising (</a:t>
            </a:r>
            <a:r>
              <a:rPr lang="en-US" dirty="0" err="1" smtClean="0"/>
              <a:t>Tasar</a:t>
            </a:r>
            <a:r>
              <a:rPr lang="en-US" dirty="0" smtClean="0"/>
              <a:t> 1989)</a:t>
            </a:r>
          </a:p>
          <a:p>
            <a:pPr marL="742950" lvl="2" indent="-342900"/>
            <a:r>
              <a:rPr lang="en-US" dirty="0" smtClean="0"/>
              <a:t>68</a:t>
            </a:r>
            <a:r>
              <a:rPr lang="en-US" dirty="0"/>
              <a:t>% </a:t>
            </a:r>
            <a:r>
              <a:rPr lang="en-US" dirty="0" smtClean="0"/>
              <a:t>high</a:t>
            </a:r>
            <a:r>
              <a:rPr lang="en-US" dirty="0"/>
              <a:t>-</a:t>
            </a:r>
            <a:r>
              <a:rPr lang="en-US" dirty="0" smtClean="0"/>
              <a:t>sugar</a:t>
            </a:r>
          </a:p>
          <a:p>
            <a:pPr marL="742950" lvl="2" indent="-342900"/>
            <a:r>
              <a:rPr lang="en-US" dirty="0" smtClean="0"/>
              <a:t>35</a:t>
            </a:r>
            <a:r>
              <a:rPr lang="en-US" dirty="0"/>
              <a:t>% high-fat</a:t>
            </a:r>
            <a:r>
              <a:rPr lang="en-US" dirty="0" smtClean="0"/>
              <a:t>,</a:t>
            </a:r>
          </a:p>
          <a:p>
            <a:pPr marL="742950" lvl="2" indent="-342900"/>
            <a:r>
              <a:rPr lang="en-US" dirty="0" smtClean="0"/>
              <a:t>17</a:t>
            </a:r>
            <a:r>
              <a:rPr lang="en-US" dirty="0"/>
              <a:t>% high-salt </a:t>
            </a:r>
            <a:endParaRPr lang="en-US" dirty="0" smtClean="0"/>
          </a:p>
          <a:p>
            <a:pPr marL="742950" lvl="2" indent="-342900"/>
            <a:r>
              <a:rPr lang="en-US" dirty="0" smtClean="0"/>
              <a:t>11</a:t>
            </a:r>
            <a:r>
              <a:rPr lang="en-US" dirty="0"/>
              <a:t>% are low in sugar, fat and salt. </a:t>
            </a:r>
            <a:endParaRPr lang="en-US" dirty="0" smtClean="0"/>
          </a:p>
          <a:p>
            <a:pPr marL="742950" lvl="2" indent="-342900"/>
            <a:r>
              <a:rPr lang="en-US" dirty="0" smtClean="0"/>
              <a:t>Foods </a:t>
            </a:r>
            <a:r>
              <a:rPr lang="en-US" dirty="0"/>
              <a:t>requested by children follow a similar </a:t>
            </a:r>
            <a:r>
              <a:rPr lang="en-US" dirty="0" smtClean="0"/>
              <a:t>pattern</a:t>
            </a:r>
          </a:p>
          <a:p>
            <a:pPr marL="742950" lvl="2" indent="-342900"/>
            <a:endParaRPr lang="en-US" dirty="0"/>
          </a:p>
          <a:p>
            <a:pPr marL="742950" lvl="2" indent="-342900"/>
            <a:endParaRPr lang="en-US" dirty="0" smtClean="0"/>
          </a:p>
          <a:p>
            <a:pPr marL="742950" lvl="2" indent="-342900"/>
            <a:endParaRPr lang="en-US" dirty="0"/>
          </a:p>
          <a:p>
            <a:pPr marL="742950" lvl="2" indent="-342900"/>
            <a:r>
              <a:rPr lang="en-US" dirty="0" smtClean="0"/>
              <a:t>[Q: how does advertising fit into SNS, peak-shift?]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833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6373" r="-86373"/>
          <a:stretch>
            <a:fillRect/>
          </a:stretch>
        </p:blipFill>
        <p:spPr>
          <a:xfrm>
            <a:off x="-965200" y="274638"/>
            <a:ext cx="11046886" cy="6075362"/>
          </a:xfrm>
        </p:spPr>
      </p:pic>
      <p:sp>
        <p:nvSpPr>
          <p:cNvPr id="5" name="TextBox 4"/>
          <p:cNvSpPr txBox="1"/>
          <p:nvPr/>
        </p:nvSpPr>
        <p:spPr>
          <a:xfrm>
            <a:off x="457200" y="56642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Jason Tan,</a:t>
            </a:r>
          </a:p>
          <a:p>
            <a:r>
              <a:rPr lang="en-US" dirty="0" smtClean="0"/>
              <a:t>Singapore chef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552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9600" y="17526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35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ugly vegetables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Physical cues to ripeness</a:t>
            </a:r>
          </a:p>
          <a:p>
            <a:r>
              <a:rPr lang="en-US" dirty="0" smtClean="0">
                <a:sym typeface="Wingdings"/>
              </a:rPr>
              <a:t> preference for “attractive” food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8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 choice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Evolutionarily important</a:t>
            </a:r>
          </a:p>
          <a:p>
            <a:r>
              <a:rPr lang="en-US" dirty="0" smtClean="0"/>
              <a:t>Humans:</a:t>
            </a:r>
          </a:p>
          <a:p>
            <a:pPr lvl="1"/>
            <a:r>
              <a:rPr lang="en-US" dirty="0" smtClean="0"/>
              <a:t>Cues to fertility, co-parenting resources</a:t>
            </a:r>
          </a:p>
          <a:p>
            <a:pPr lvl="1"/>
            <a:r>
              <a:rPr lang="en-US" dirty="0" smtClean="0"/>
              <a:t>Perceptual uncertainty</a:t>
            </a:r>
            <a:r>
              <a:rPr lang="en-US" dirty="0" smtClean="0">
                <a:sym typeface="Wingdings"/>
              </a:rPr>
              <a:t> taste for SNS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716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Sexual characteristics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Primary (born with) </a:t>
            </a:r>
          </a:p>
          <a:p>
            <a:pPr lvl="1"/>
            <a:r>
              <a:rPr lang="en-US" dirty="0" smtClean="0"/>
              <a:t>Women: ovaries, vagina, estrogen</a:t>
            </a:r>
          </a:p>
          <a:p>
            <a:pPr lvl="1"/>
            <a:r>
              <a:rPr lang="en-US" dirty="0" smtClean="0"/>
              <a:t>Men: prostate, penis, testosterone</a:t>
            </a:r>
          </a:p>
          <a:p>
            <a:r>
              <a:rPr lang="en-US" dirty="0" smtClean="0"/>
              <a:t>Secondary (puberty+)</a:t>
            </a:r>
          </a:p>
          <a:p>
            <a:pPr lvl="1"/>
            <a:r>
              <a:rPr lang="en-US" dirty="0" smtClean="0"/>
              <a:t>Women: breasts, hourglass , more body fat</a:t>
            </a:r>
          </a:p>
          <a:p>
            <a:pPr lvl="1"/>
            <a:r>
              <a:rPr lang="en-US" dirty="0" smtClean="0"/>
              <a:t>Men: body hair, “triangle” body, height , less body fat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51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supernormalized</a:t>
            </a:r>
            <a:r>
              <a:rPr lang="en-US" dirty="0" smtClean="0"/>
              <a:t> secondary 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Women: larger breasts, curves, shorter, more body fat</a:t>
            </a:r>
          </a:p>
          <a:p>
            <a:r>
              <a:rPr lang="en-US" dirty="0" smtClean="0"/>
              <a:t>Men: more ‘triangular’, taller, less body fat </a:t>
            </a:r>
          </a:p>
          <a:p>
            <a:endParaRPr lang="en-US" dirty="0"/>
          </a:p>
          <a:p>
            <a:r>
              <a:rPr lang="en-US" dirty="0" smtClean="0"/>
              <a:t>Asymmetric child-rearing:</a:t>
            </a:r>
          </a:p>
          <a:p>
            <a:pPr lvl="1"/>
            <a:r>
              <a:rPr lang="en-US" dirty="0" smtClean="0"/>
              <a:t>Exaggerated male traits associated with monogamy, resources are preferred</a:t>
            </a:r>
          </a:p>
          <a:p>
            <a:pPr lvl="1"/>
            <a:r>
              <a:rPr lang="en-US" dirty="0" smtClean="0"/>
              <a:t>Wealth, stay-at-home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96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Mate choice: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Men choosing fertile women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High heels and walking</a:t>
            </a:r>
          </a:p>
          <a:p>
            <a:r>
              <a:rPr lang="en-US" dirty="0" smtClean="0"/>
              <a:t>Cosmetics</a:t>
            </a:r>
          </a:p>
          <a:p>
            <a:pPr lvl="1"/>
            <a:r>
              <a:rPr lang="en-US" dirty="0" smtClean="0"/>
              <a:t>“natural” makeup &gt;&gt; no makeup</a:t>
            </a:r>
          </a:p>
          <a:p>
            <a:r>
              <a:rPr lang="en-US" dirty="0" smtClean="0"/>
              <a:t>Mannequin bodies</a:t>
            </a:r>
          </a:p>
          <a:p>
            <a:r>
              <a:rPr lang="en-US" dirty="0" smtClean="0"/>
              <a:t>Age: </a:t>
            </a:r>
          </a:p>
          <a:p>
            <a:pPr lvl="1"/>
            <a:r>
              <a:rPr lang="en-US" dirty="0" smtClean="0"/>
              <a:t>Face cream, anti-wrinkle</a:t>
            </a:r>
          </a:p>
          <a:p>
            <a:pPr lvl="1"/>
            <a:r>
              <a:rPr lang="en-US" dirty="0" smtClean="0"/>
              <a:t>Hair extensions (youth/fertility)</a:t>
            </a:r>
          </a:p>
          <a:p>
            <a:r>
              <a:rPr lang="en-US" dirty="0" smtClean="0"/>
              <a:t>S-normalized secondary </a:t>
            </a:r>
            <a:r>
              <a:rPr lang="en-US" dirty="0"/>
              <a:t>sexual </a:t>
            </a:r>
            <a:r>
              <a:rPr lang="en-US" dirty="0" smtClean="0"/>
              <a:t>characteristics</a:t>
            </a:r>
          </a:p>
          <a:p>
            <a:pPr lvl="1"/>
            <a:r>
              <a:rPr lang="en-US" dirty="0" smtClean="0"/>
              <a:t>Hourglass figure, augmented breasts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910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564" y="274638"/>
            <a:ext cx="8380236" cy="13255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Mate choice: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Men choosing </a:t>
            </a:r>
            <a:r>
              <a:rPr lang="en-US" dirty="0" smtClean="0"/>
              <a:t>young, fertile </a:t>
            </a:r>
            <a:r>
              <a:rPr lang="en-US" dirty="0"/>
              <a:t>women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Men are sensitive to physical cues of “residual reproductive value” (=future fertility)</a:t>
            </a:r>
          </a:p>
          <a:p>
            <a:pPr lvl="1"/>
            <a:r>
              <a:rPr lang="en-US" dirty="0" smtClean="0"/>
              <a:t>“</a:t>
            </a:r>
            <a:r>
              <a:rPr lang="en-US" dirty="0" err="1" smtClean="0"/>
              <a:t>nubility</a:t>
            </a:r>
            <a:r>
              <a:rPr lang="en-US" dirty="0" smtClean="0"/>
              <a:t> hypothesis” </a:t>
            </a:r>
          </a:p>
          <a:p>
            <a:pPr lvl="2"/>
            <a:r>
              <a:rPr lang="en-US" dirty="0" smtClean="0"/>
              <a:t>Enlarged (fat deposits), firm breasts are </a:t>
            </a:r>
            <a:r>
              <a:rPr lang="en-US" dirty="0" err="1" smtClean="0"/>
              <a:t>supernormalized</a:t>
            </a:r>
            <a:r>
              <a:rPr lang="en-US" dirty="0" smtClean="0"/>
              <a:t> cues of future fertility </a:t>
            </a:r>
          </a:p>
          <a:p>
            <a:pPr marL="914400" lvl="2" indent="0">
              <a:buNone/>
            </a:pPr>
            <a:r>
              <a:rPr lang="en-US" dirty="0" smtClean="0">
                <a:sym typeface="Wingdings"/>
              </a:rPr>
              <a:t> breast augmentation + “mommy makeover”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559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309" y="99659"/>
            <a:ext cx="3100249" cy="1143000"/>
          </a:xfrm>
        </p:spPr>
        <p:txBody>
          <a:bodyPr>
            <a:normAutofit fontScale="90000"/>
          </a:bodyPr>
          <a:lstStyle/>
          <a:p>
            <a:r>
              <a:rPr lang="en-US" sz="1800" dirty="0" smtClean="0"/>
              <a:t>http://</a:t>
            </a:r>
            <a:r>
              <a:rPr lang="en-US" sz="1800" dirty="0" err="1" smtClean="0"/>
              <a:t>fivethirtyeight.com</a:t>
            </a:r>
            <a:r>
              <a:rPr lang="en-US" sz="1800" dirty="0" smtClean="0"/>
              <a:t>/</a:t>
            </a:r>
            <a:r>
              <a:rPr lang="en-US" sz="1800" dirty="0" err="1" smtClean="0"/>
              <a:t>datalab</a:t>
            </a:r>
            <a:r>
              <a:rPr lang="en-US" sz="1800" dirty="0" smtClean="0"/>
              <a:t>/dear-</a:t>
            </a:r>
            <a:r>
              <a:rPr lang="en-US" sz="1800" dirty="0" err="1" smtClean="0"/>
              <a:t>mona</a:t>
            </a:r>
            <a:r>
              <a:rPr lang="en-US" sz="1800" dirty="0" smtClean="0"/>
              <a:t>-what-percentage-of-women-have-breast-implants/</a:t>
            </a:r>
            <a:endParaRPr lang="en-US" sz="1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756" r="-20756"/>
          <a:stretch>
            <a:fillRect/>
          </a:stretch>
        </p:blipFill>
        <p:spPr>
          <a:xfrm>
            <a:off x="87310" y="1242659"/>
            <a:ext cx="9465030" cy="5205402"/>
          </a:xfrm>
        </p:spPr>
      </p:pic>
      <p:sp>
        <p:nvSpPr>
          <p:cNvPr id="2" name="TextBox 1"/>
          <p:cNvSpPr txBox="1"/>
          <p:nvPr/>
        </p:nvSpPr>
        <p:spPr>
          <a:xfrm>
            <a:off x="4467076" y="350382"/>
            <a:ext cx="41313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4% of living females in US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092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Hyperbolic language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882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6762"/>
          </a:xfrm>
        </p:spPr>
        <p:txBody>
          <a:bodyPr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n-US" dirty="0" smtClean="0"/>
              <a:t> 6cm high heels motion-capture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1800" dirty="0" smtClean="0"/>
              <a:t>(Morris, EHB 2012)</a:t>
            </a:r>
            <a:endParaRPr lang="en-US" sz="1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7358" r="-77358"/>
          <a:stretch>
            <a:fillRect/>
          </a:stretch>
        </p:blipFill>
        <p:spPr>
          <a:xfrm>
            <a:off x="-2311400" y="1041400"/>
            <a:ext cx="8229600" cy="45259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5480" y="1778001"/>
            <a:ext cx="542544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82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Cosmetics “extended phenotype”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24" r="-52124"/>
          <a:stretch>
            <a:fillRect/>
          </a:stretch>
        </p:blipFill>
        <p:spPr>
          <a:xfrm>
            <a:off x="-205310" y="1417791"/>
            <a:ext cx="9140550" cy="5026950"/>
          </a:xfrm>
        </p:spPr>
      </p:pic>
      <p:sp>
        <p:nvSpPr>
          <p:cNvPr id="5" name="TextBox 4"/>
          <p:cNvSpPr txBox="1"/>
          <p:nvPr/>
        </p:nvSpPr>
        <p:spPr>
          <a:xfrm>
            <a:off x="457199" y="5798410"/>
            <a:ext cx="1281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Etcoff</a:t>
            </a:r>
            <a:r>
              <a:rPr lang="en-US" dirty="0" smtClean="0"/>
              <a:t> PLOS 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128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biology of SNS</a:t>
            </a:r>
          </a:p>
          <a:p>
            <a:pPr marL="400050" lvl="1" indent="0">
              <a:buNone/>
            </a:pPr>
            <a:r>
              <a:rPr lang="en-US" dirty="0" smtClean="0"/>
              <a:t>humans: faces</a:t>
            </a:r>
          </a:p>
          <a:p>
            <a:pPr marL="514350" indent="-514350">
              <a:buAutoNum type="arabicPeriod" startAt="2"/>
            </a:pPr>
            <a:r>
              <a:rPr lang="en-US" dirty="0" smtClean="0"/>
              <a:t>peak-shift and signal detection</a:t>
            </a:r>
          </a:p>
          <a:p>
            <a:pPr marL="514350" indent="-514350">
              <a:buAutoNum type="arabicPeriod" startAt="2"/>
            </a:pPr>
            <a:r>
              <a:rPr lang="en-US" dirty="0" smtClean="0"/>
              <a:t>toy model: movie candy</a:t>
            </a:r>
          </a:p>
          <a:p>
            <a:pPr marL="514350" indent="-514350">
              <a:buAutoNum type="arabicPeriod" startAt="2"/>
            </a:pPr>
            <a:r>
              <a:rPr lang="en-US" dirty="0" smtClean="0"/>
              <a:t>humans: food, sex, danger</a:t>
            </a:r>
          </a:p>
          <a:p>
            <a:pPr marL="514350" indent="-514350">
              <a:buAutoNum type="arabicPeriod" startAt="2"/>
            </a:pPr>
            <a:r>
              <a:rPr lang="en-US" dirty="0" smtClean="0"/>
              <a:t>caveats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208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92" r="-33092"/>
          <a:stretch>
            <a:fillRect/>
          </a:stretch>
        </p:blipFill>
        <p:spPr>
          <a:xfrm>
            <a:off x="-1050159" y="523353"/>
            <a:ext cx="10646014" cy="5854898"/>
          </a:xfrm>
        </p:spPr>
      </p:pic>
    </p:spTree>
    <p:extLst>
      <p:ext uri="{BB962C8B-B14F-4D97-AF65-F5344CB8AC3E}">
        <p14:creationId xmlns:p14="http://schemas.microsoft.com/office/powerpoint/2010/main" val="4103449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7309" y="99659"/>
            <a:ext cx="3100249" cy="1143000"/>
          </a:xfrm>
        </p:spPr>
        <p:txBody>
          <a:bodyPr>
            <a:normAutofit fontScale="90000"/>
          </a:bodyPr>
          <a:lstStyle/>
          <a:p>
            <a:r>
              <a:rPr lang="en-US" sz="1800" dirty="0" smtClean="0"/>
              <a:t>http://</a:t>
            </a:r>
            <a:r>
              <a:rPr lang="en-US" sz="1800" dirty="0" err="1" smtClean="0"/>
              <a:t>fivethirtyeight.com</a:t>
            </a:r>
            <a:r>
              <a:rPr lang="en-US" sz="1800" dirty="0" smtClean="0"/>
              <a:t>/</a:t>
            </a:r>
            <a:r>
              <a:rPr lang="en-US" sz="1800" dirty="0" err="1" smtClean="0"/>
              <a:t>datalab</a:t>
            </a:r>
            <a:r>
              <a:rPr lang="en-US" sz="1800" dirty="0" smtClean="0"/>
              <a:t>/dear-</a:t>
            </a:r>
            <a:r>
              <a:rPr lang="en-US" sz="1800" dirty="0" err="1" smtClean="0"/>
              <a:t>mona</a:t>
            </a:r>
            <a:r>
              <a:rPr lang="en-US" sz="1800" dirty="0" smtClean="0"/>
              <a:t>-what-percentage-of-women-have-breast-implants/</a:t>
            </a:r>
            <a:endParaRPr lang="en-US" sz="1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756" r="-20756"/>
          <a:stretch>
            <a:fillRect/>
          </a:stretch>
        </p:blipFill>
        <p:spPr>
          <a:xfrm>
            <a:off x="87310" y="1242659"/>
            <a:ext cx="9465030" cy="5205402"/>
          </a:xfrm>
        </p:spPr>
      </p:pic>
    </p:spTree>
    <p:extLst>
      <p:ext uri="{BB962C8B-B14F-4D97-AF65-F5344CB8AC3E}">
        <p14:creationId xmlns:p14="http://schemas.microsoft.com/office/powerpoint/2010/main" val="2440503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advertising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Claim: Advertisements are *all* SNS</a:t>
            </a:r>
          </a:p>
          <a:p>
            <a:pPr lvl="1"/>
            <a:r>
              <a:rPr lang="en-US" dirty="0" smtClean="0"/>
              <a:t>Manufactured to produce maximal P(choice)</a:t>
            </a:r>
          </a:p>
          <a:p>
            <a:pPr lvl="2"/>
            <a:r>
              <a:rPr lang="en-US" dirty="0" smtClean="0"/>
              <a:t>Perceptual exaggeration is common</a:t>
            </a:r>
          </a:p>
          <a:p>
            <a:pPr lvl="1"/>
            <a:r>
              <a:rPr lang="en-US" dirty="0" smtClean="0"/>
              <a:t>Loosely restrained by regulation </a:t>
            </a:r>
          </a:p>
          <a:p>
            <a:pPr lvl="1"/>
            <a:r>
              <a:rPr lang="en-US" dirty="0" smtClean="0"/>
              <a:t>Examples: Cosmetics, food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819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Interlude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 smtClean="0"/>
              <a:t>When more is better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22332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Mascara designed with exaggerated “click” when it closes (</a:t>
            </a:r>
            <a:r>
              <a:rPr lang="en-US" sz="3600" dirty="0" smtClean="0">
                <a:sym typeface="Wingdings"/>
              </a:rPr>
              <a:t> </a:t>
            </a:r>
            <a:r>
              <a:rPr lang="en-US" sz="3600" dirty="0" err="1" smtClean="0">
                <a:sym typeface="Wingdings"/>
              </a:rPr>
              <a:t>doesn</a:t>
            </a:r>
            <a:r>
              <a:rPr lang="uk-UA" sz="3600" dirty="0" smtClean="0">
                <a:sym typeface="Wingdings"/>
              </a:rPr>
              <a:t>’</a:t>
            </a:r>
            <a:r>
              <a:rPr lang="en-US" sz="3600" dirty="0" smtClean="0">
                <a:sym typeface="Wingdings"/>
              </a:rPr>
              <a:t>t dry out)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489496" y="1600200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Details-</a:t>
            </a:r>
            <a:endParaRPr lang="en-US" dirty="0"/>
          </a:p>
          <a:p>
            <a:r>
              <a:rPr lang="en-US" dirty="0"/>
              <a:t>With every stroke, the over-the-top brush wraps lashes in instant, jaw-dropping drama. This </a:t>
            </a:r>
            <a:r>
              <a:rPr lang="en-US" b="1" i="1" dirty="0"/>
              <a:t>larger-than-life</a:t>
            </a:r>
            <a:r>
              <a:rPr lang="en-US" dirty="0"/>
              <a:t> formula is also safe for sensitive eyes and contact lens wearers. Ophthalmologist tested, too. 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Find your perfect Clinique mascara - Click Here!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1496" y="1762936"/>
            <a:ext cx="3491717" cy="20526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0669" y="4085969"/>
            <a:ext cx="3685616" cy="21774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04" y="6119336"/>
            <a:ext cx="2838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www.wsj.com</a:t>
            </a:r>
            <a:r>
              <a:rPr lang="en-US" sz="1400" dirty="0"/>
              <a:t>/articles/SB10001424052970203406404578074671598804116</a:t>
            </a:r>
          </a:p>
        </p:txBody>
      </p:sp>
    </p:spTree>
    <p:extLst>
      <p:ext uri="{BB962C8B-B14F-4D97-AF65-F5344CB8AC3E}">
        <p14:creationId xmlns:p14="http://schemas.microsoft.com/office/powerpoint/2010/main" val="2428325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of interlude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 smtClean="0"/>
              <a:t>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04786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9351" r="-59351"/>
          <a:stretch>
            <a:fillRect/>
          </a:stretch>
        </p:blipFill>
        <p:spPr>
          <a:xfrm>
            <a:off x="-719696" y="274638"/>
            <a:ext cx="11296995" cy="6212912"/>
          </a:xfrm>
        </p:spPr>
      </p:pic>
    </p:spTree>
    <p:extLst>
      <p:ext uri="{BB962C8B-B14F-4D97-AF65-F5344CB8AC3E}">
        <p14:creationId xmlns:p14="http://schemas.microsoft.com/office/powerpoint/2010/main" val="1023999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0429" y="815717"/>
            <a:ext cx="8773504" cy="4825089"/>
          </a:xfrm>
        </p:spPr>
      </p:pic>
      <p:sp>
        <p:nvSpPr>
          <p:cNvPr id="5" name="TextBox 4"/>
          <p:cNvSpPr txBox="1"/>
          <p:nvPr/>
        </p:nvSpPr>
        <p:spPr>
          <a:xfrm>
            <a:off x="4566875" y="0"/>
            <a:ext cx="4510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www.nytimes.com</a:t>
            </a:r>
            <a:r>
              <a:rPr lang="en-US" dirty="0"/>
              <a:t>/2013/11/14/fashion/Mascara-Ads-Draw-</a:t>
            </a:r>
            <a:r>
              <a:rPr lang="en-US" dirty="0" err="1"/>
              <a:t>Criticisms.html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58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5526" y="628935"/>
            <a:ext cx="8796146" cy="4837542"/>
          </a:xfrm>
        </p:spPr>
      </p:pic>
      <p:sp>
        <p:nvSpPr>
          <p:cNvPr id="5" name="TextBox 4"/>
          <p:cNvSpPr txBox="1"/>
          <p:nvPr/>
        </p:nvSpPr>
        <p:spPr>
          <a:xfrm>
            <a:off x="245525" y="6201151"/>
            <a:ext cx="8059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Volum'Express</a:t>
            </a:r>
            <a:r>
              <a:rPr lang="en-US" dirty="0"/>
              <a:t>® The Rocket TV Commercial from Maybelline New York    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=51Hi8YJi2mk</a:t>
            </a:r>
          </a:p>
        </p:txBody>
      </p:sp>
    </p:spTree>
    <p:extLst>
      <p:ext uri="{BB962C8B-B14F-4D97-AF65-F5344CB8AC3E}">
        <p14:creationId xmlns:p14="http://schemas.microsoft.com/office/powerpoint/2010/main" val="3314570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004" r="-14004"/>
          <a:stretch>
            <a:fillRect/>
          </a:stretch>
        </p:blipFill>
        <p:spPr>
          <a:xfrm>
            <a:off x="-774700" y="414338"/>
            <a:ext cx="10839054" cy="5961062"/>
          </a:xfrm>
        </p:spPr>
      </p:pic>
    </p:spTree>
    <p:extLst>
      <p:ext uri="{BB962C8B-B14F-4D97-AF65-F5344CB8AC3E}">
        <p14:creationId xmlns:p14="http://schemas.microsoft.com/office/powerpoint/2010/main" val="2788267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1.  </a:t>
            </a:r>
            <a:r>
              <a:rPr lang="en-US" dirty="0" smtClean="0"/>
              <a:t>Biology of SNS</a:t>
            </a:r>
            <a:br>
              <a:rPr lang="en-US" dirty="0" smtClean="0"/>
            </a:br>
            <a:r>
              <a:rPr lang="en-US" dirty="0" smtClean="0"/>
              <a:t>gulls </a:t>
            </a:r>
            <a:r>
              <a:rPr lang="en-US" dirty="0" smtClean="0"/>
              <a:t>(Lorenz c 1950s)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9426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Attention to eyes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66700" y="1600201"/>
            <a:ext cx="3833358" cy="2108199"/>
          </a:xfrm>
        </p:spPr>
      </p:pic>
      <p:sp>
        <p:nvSpPr>
          <p:cNvPr id="5" name="TextBox 4"/>
          <p:cNvSpPr txBox="1"/>
          <p:nvPr/>
        </p:nvSpPr>
        <p:spPr>
          <a:xfrm>
            <a:off x="673100" y="4000500"/>
            <a:ext cx="195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l</a:t>
            </a:r>
            <a:r>
              <a:rPr lang="en-US" i="1" dirty="0" err="1" smtClean="0"/>
              <a:t>imbal</a:t>
            </a:r>
            <a:r>
              <a:rPr lang="en-US" i="1" dirty="0" smtClean="0"/>
              <a:t> ring </a:t>
            </a:r>
          </a:p>
          <a:p>
            <a:r>
              <a:rPr lang="en-US" dirty="0" smtClean="0"/>
              <a:t>(around the</a:t>
            </a:r>
            <a:r>
              <a:rPr lang="en-US" i="1" dirty="0" smtClean="0"/>
              <a:t> iris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1041400" y="2819400"/>
            <a:ext cx="431800" cy="1181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899" y="1549400"/>
            <a:ext cx="4788187" cy="2959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750" y="6286500"/>
            <a:ext cx="26289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Peshek</a:t>
            </a:r>
            <a:r>
              <a:rPr lang="en-US" dirty="0" smtClean="0"/>
              <a:t>+ </a:t>
            </a:r>
            <a:r>
              <a:rPr lang="en-US" dirty="0" err="1" smtClean="0"/>
              <a:t>EvPsych</a:t>
            </a:r>
            <a:r>
              <a:rPr lang="en-US" dirty="0" smtClean="0"/>
              <a:t> 2011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35200" y="4953000"/>
            <a:ext cx="624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</a:t>
            </a:r>
            <a:r>
              <a:rPr lang="en-US" dirty="0" err="1" smtClean="0"/>
              <a:t>imbal</a:t>
            </a:r>
            <a:r>
              <a:rPr lang="en-US" dirty="0" smtClean="0"/>
              <a:t> ring thins with age, some diseases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388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7476"/>
            <a:ext cx="9144000" cy="650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8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Preference for thicker </a:t>
            </a:r>
            <a:r>
              <a:rPr lang="en-US" dirty="0" err="1" smtClean="0"/>
              <a:t>limbal</a:t>
            </a:r>
            <a:r>
              <a:rPr lang="en-US" dirty="0" smtClean="0"/>
              <a:t> ring (even in inverted faces!)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7197" r="-271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983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Eye features as cues to age, health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4100"/>
            <a:ext cx="8229600" cy="50720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Men have less facial contrast </a:t>
            </a:r>
          </a:p>
          <a:p>
            <a:pPr marL="457200" lvl="1" indent="0">
              <a:buNone/>
            </a:pPr>
            <a:r>
              <a:rPr lang="en-US" sz="2400" dirty="0" smtClean="0">
                <a:sym typeface="Wingdings"/>
              </a:rPr>
              <a:t> more contrast looks more female</a:t>
            </a:r>
          </a:p>
          <a:p>
            <a:r>
              <a:rPr lang="en-US" sz="2800" dirty="0" smtClean="0"/>
              <a:t>Blackened areas around eye </a:t>
            </a:r>
          </a:p>
          <a:p>
            <a:pPr marL="457200" lvl="1" indent="0">
              <a:buNone/>
            </a:pPr>
            <a:r>
              <a:rPr lang="en-US" sz="2400" dirty="0" smtClean="0">
                <a:sym typeface="Wingdings"/>
              </a:rPr>
              <a:t> sclera looks </a:t>
            </a:r>
            <a:r>
              <a:rPr lang="en-US" sz="2400" dirty="0" smtClean="0"/>
              <a:t>whiter </a:t>
            </a:r>
            <a:r>
              <a:rPr lang="en-US" sz="2400" dirty="0" smtClean="0">
                <a:sym typeface="Wingdings"/>
              </a:rPr>
              <a:t> younger, healthier</a:t>
            </a:r>
          </a:p>
          <a:p>
            <a:r>
              <a:rPr lang="en-US" sz="2800" dirty="0" smtClean="0">
                <a:sym typeface="Wingdings"/>
              </a:rPr>
              <a:t>Longer eyelashes noticeable </a:t>
            </a:r>
            <a:r>
              <a:rPr lang="en-US" sz="2800" dirty="0" err="1" smtClean="0">
                <a:sym typeface="Wingdings"/>
              </a:rPr>
              <a:t>eyeblink</a:t>
            </a:r>
            <a:r>
              <a:rPr lang="en-US" sz="2800" dirty="0" smtClean="0">
                <a:sym typeface="Wingdings"/>
              </a:rPr>
              <a:t>*</a:t>
            </a:r>
          </a:p>
          <a:p>
            <a:r>
              <a:rPr lang="en-US" sz="2800" dirty="0" smtClean="0">
                <a:sym typeface="Wingdings"/>
              </a:rPr>
              <a:t>Human eyes do not grow</a:t>
            </a:r>
          </a:p>
          <a:p>
            <a:pPr marL="457200" lvl="1" indent="0">
              <a:buNone/>
            </a:pPr>
            <a:r>
              <a:rPr lang="en-US" dirty="0" smtClean="0">
                <a:sym typeface="Wingdings"/>
              </a:rPr>
              <a:t> Larger eyes (relative to face) indicate youth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01" y="4610100"/>
            <a:ext cx="1859268" cy="18716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6102" y="4709646"/>
            <a:ext cx="1714766" cy="187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031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0116"/>
            <a:ext cx="4174722" cy="485604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“Go </a:t>
            </a:r>
            <a:r>
              <a:rPr lang="en-US" sz="2800" dirty="0"/>
              <a:t>Behind the Scenes at a McDonald's Photo Shoot | </a:t>
            </a:r>
            <a:r>
              <a:rPr lang="en-US" sz="2800" dirty="0" smtClean="0"/>
              <a:t>McDonald's” 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74320" y="6211669"/>
            <a:ext cx="4457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=oSd0keSj2W8</a:t>
            </a:r>
          </a:p>
        </p:txBody>
      </p:sp>
      <p:sp>
        <p:nvSpPr>
          <p:cNvPr id="5" name="Rectangle 4"/>
          <p:cNvSpPr/>
          <p:nvPr/>
        </p:nvSpPr>
        <p:spPr>
          <a:xfrm>
            <a:off x="4440093" y="141763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“The less amount of retouching that we do to something, the less perfect it looks, but actually it looks more appetizing and more convincing” (2:45)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20" y="3165753"/>
            <a:ext cx="4176360" cy="24127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1921" y="3149403"/>
            <a:ext cx="4208575" cy="242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83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770" y="720260"/>
            <a:ext cx="8891771" cy="51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89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4241"/>
          </a:xfrm>
        </p:spPr>
        <p:txBody>
          <a:bodyPr/>
          <a:lstStyle/>
          <a:p>
            <a:r>
              <a:rPr lang="en-US" dirty="0" smtClean="0"/>
              <a:t>Venus of </a:t>
            </a:r>
            <a:r>
              <a:rPr lang="en-US" dirty="0" err="1" smtClean="0"/>
              <a:t>Hohle</a:t>
            </a:r>
            <a:r>
              <a:rPr lang="en-US" dirty="0" smtClean="0"/>
              <a:t> </a:t>
            </a:r>
            <a:r>
              <a:rPr lang="en-US" dirty="0" err="1" smtClean="0"/>
              <a:t>Fels</a:t>
            </a:r>
            <a:r>
              <a:rPr lang="en-US" dirty="0" smtClean="0"/>
              <a:t> (c 40,000 AD)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201" r="-29201"/>
          <a:stretch>
            <a:fillRect/>
          </a:stretch>
        </p:blipFill>
        <p:spPr>
          <a:xfrm>
            <a:off x="457200" y="1417638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866778" y="5945278"/>
            <a:ext cx="6934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“Head and legs don’t matter. This is about sex, </a:t>
            </a:r>
            <a:r>
              <a:rPr lang="en-US" dirty="0" smtClean="0"/>
              <a:t>reproduction”– discoverer Nicholas </a:t>
            </a:r>
            <a:r>
              <a:rPr lang="en-US" dirty="0" err="1" smtClean="0"/>
              <a:t>Conard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334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an SNS?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"If herring gulls had an art gallery," </a:t>
            </a:r>
            <a:r>
              <a:rPr lang="en-US" dirty="0" err="1"/>
              <a:t>Ramachandran</a:t>
            </a:r>
            <a:r>
              <a:rPr lang="en-US" dirty="0"/>
              <a:t> notes, "they would hang a long stick with three red strips on the wall; they would worship it, pay millions of dollars for it, call it a Picasso, but not understand </a:t>
            </a:r>
            <a:r>
              <a:rPr lang="en-US" dirty="0" err="1"/>
              <a:t>why⎯why</a:t>
            </a:r>
            <a:r>
              <a:rPr lang="en-US" dirty="0"/>
              <a:t> they are mesmerized by this thing even though it doesn't resemble anything. That's all any art lover is doing when buying contemporary art: behaving exactly like those gull chicks</a:t>
            </a:r>
            <a:r>
              <a:rPr lang="en-US" dirty="0" smtClean="0"/>
              <a:t>.”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sz="2100" dirty="0" smtClean="0"/>
          </a:p>
          <a:p>
            <a:pPr marL="0" indent="0">
              <a:buNone/>
            </a:pPr>
            <a:r>
              <a:rPr lang="en-US" sz="2100" dirty="0" smtClean="0"/>
              <a:t>RAMACHANDRAN</a:t>
            </a:r>
            <a:r>
              <a:rPr lang="en-US" sz="2100" dirty="0"/>
              <a:t>, V. S., &amp; HIRSTEIN, W. (1999). The science of art: A neurological theory of aesthetic experience. </a:t>
            </a:r>
            <a:r>
              <a:rPr lang="en-US" sz="2100" i="1" dirty="0"/>
              <a:t>Journal of Consciousness Studies, </a:t>
            </a:r>
            <a:r>
              <a:rPr lang="en-US" sz="2100" dirty="0"/>
              <a:t>6,15-51 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3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060" r="-20060"/>
          <a:stretch>
            <a:fillRect/>
          </a:stretch>
        </p:blipFill>
        <p:spPr>
          <a:xfrm>
            <a:off x="1686814" y="1055994"/>
            <a:ext cx="8371837" cy="46041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157" y="1417638"/>
            <a:ext cx="2887314" cy="38497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3157" y="6101820"/>
            <a:ext cx="301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“Who framed Jessica Rabbit?”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4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549" r="-4549"/>
          <a:stretch>
            <a:fillRect/>
          </a:stretch>
        </p:blipFill>
        <p:spPr>
          <a:xfrm>
            <a:off x="-1" y="713347"/>
            <a:ext cx="9221299" cy="5071359"/>
          </a:xfrm>
        </p:spPr>
      </p:pic>
      <p:sp>
        <p:nvSpPr>
          <p:cNvPr id="2" name="TextBox 1"/>
          <p:cNvSpPr txBox="1"/>
          <p:nvPr/>
        </p:nvSpPr>
        <p:spPr>
          <a:xfrm>
            <a:off x="209492" y="6311324"/>
            <a:ext cx="3548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Nicki </a:t>
            </a:r>
            <a:r>
              <a:rPr lang="en-US" dirty="0" err="1" smtClean="0"/>
              <a:t>Minaj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089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61" y="274638"/>
            <a:ext cx="8494839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Fixed action patterns (Tinbergen, Lorenz) </a:t>
            </a:r>
            <a:br>
              <a:rPr lang="en-US" sz="3600" dirty="0" smtClean="0"/>
            </a:br>
            <a:r>
              <a:rPr lang="en-US" sz="3600" dirty="0" smtClean="0"/>
              <a:t>(factory-installed ‘wetware’)</a:t>
            </a:r>
            <a:endParaRPr lang="en-US" sz="3600" dirty="0"/>
          </a:p>
        </p:txBody>
      </p:sp>
      <p:pic>
        <p:nvPicPr>
          <p:cNvPr id="5" name="Tinbergen's Experiment - Three-Spined Stickleback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685" y="4180912"/>
            <a:ext cx="2781796" cy="208653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61" y="1876884"/>
            <a:ext cx="8541158" cy="421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3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Police shootings?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More perceptual uncertainty + bias –&gt; err on the side of caution (“</a:t>
            </a:r>
            <a:r>
              <a:rPr lang="en-US" dirty="0" err="1" smtClean="0"/>
              <a:t>overpolice</a:t>
            </a:r>
            <a:r>
              <a:rPr lang="en-US" dirty="0" smtClean="0"/>
              <a:t>”)</a:t>
            </a:r>
          </a:p>
          <a:p>
            <a:pPr lvl="1"/>
            <a:r>
              <a:rPr lang="en-US" dirty="0"/>
              <a:t>Patrick </a:t>
            </a:r>
            <a:r>
              <a:rPr lang="en-US" dirty="0" err="1"/>
              <a:t>Dorismond</a:t>
            </a:r>
            <a:r>
              <a:rPr lang="en-US" dirty="0"/>
              <a:t> had no drugs</a:t>
            </a:r>
          </a:p>
          <a:p>
            <a:pPr lvl="1"/>
            <a:r>
              <a:rPr lang="en-US" dirty="0" err="1"/>
              <a:t>Amadou</a:t>
            </a:r>
            <a:r>
              <a:rPr lang="en-US" dirty="0"/>
              <a:t> </a:t>
            </a:r>
            <a:r>
              <a:rPr lang="en-US" dirty="0" err="1"/>
              <a:t>Diallo</a:t>
            </a:r>
            <a:r>
              <a:rPr lang="en-US" dirty="0"/>
              <a:t> had a wallet</a:t>
            </a:r>
          </a:p>
          <a:p>
            <a:pPr lvl="1"/>
            <a:r>
              <a:rPr lang="en-US" dirty="0"/>
              <a:t>Michael Brown was unarmed</a:t>
            </a:r>
          </a:p>
          <a:p>
            <a:pPr lvl="1"/>
            <a:r>
              <a:rPr lang="en-US" dirty="0" err="1"/>
              <a:t>Philando</a:t>
            </a:r>
            <a:r>
              <a:rPr lang="en-US" dirty="0"/>
              <a:t> Castile had a permit</a:t>
            </a:r>
          </a:p>
          <a:p>
            <a:pPr lvl="1"/>
            <a:r>
              <a:rPr lang="en-US" dirty="0" err="1"/>
              <a:t>Tamir</a:t>
            </a:r>
            <a:r>
              <a:rPr lang="en-US" dirty="0"/>
              <a:t> Rice had a toy</a:t>
            </a:r>
          </a:p>
          <a:p>
            <a:pPr lvl="1"/>
            <a:r>
              <a:rPr lang="en-US" dirty="0"/>
              <a:t>John Crawford III had a toy </a:t>
            </a:r>
            <a:r>
              <a:rPr lang="en-US" dirty="0" smtClean="0"/>
              <a:t>in the toy aisle of a store</a:t>
            </a:r>
            <a:endParaRPr lang="en-US" dirty="0"/>
          </a:p>
          <a:p>
            <a:pPr lvl="1"/>
            <a:r>
              <a:rPr lang="en-US" dirty="0"/>
              <a:t>Alton Sterling was pinned</a:t>
            </a:r>
          </a:p>
          <a:p>
            <a:pPr lvl="1"/>
            <a:r>
              <a:rPr lang="en-US" dirty="0"/>
              <a:t>Freddie Gray was just riding his bike</a:t>
            </a:r>
          </a:p>
          <a:p>
            <a:pPr lvl="1"/>
            <a:r>
              <a:rPr lang="en-US" dirty="0"/>
              <a:t>Miriam Carey's baby was in the car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519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3825"/>
          </a:xfrm>
        </p:spPr>
        <p:txBody>
          <a:bodyPr/>
          <a:lstStyle/>
          <a:p>
            <a:r>
              <a:rPr lang="en-US" dirty="0" smtClean="0"/>
              <a:t>exaggerating language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232" b="-1232"/>
          <a:stretch>
            <a:fillRect/>
          </a:stretch>
        </p:blipFill>
        <p:spPr>
          <a:xfrm>
            <a:off x="457200" y="1299037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527039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79786"/>
          </a:xfrm>
        </p:spPr>
        <p:txBody>
          <a:bodyPr/>
          <a:lstStyle/>
          <a:p>
            <a:r>
              <a:rPr lang="en-US" dirty="0" smtClean="0"/>
              <a:t>hyperbole in business etc.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7588"/>
            <a:ext cx="8229600" cy="4798575"/>
          </a:xfrm>
        </p:spPr>
        <p:txBody>
          <a:bodyPr>
            <a:normAutofit/>
          </a:bodyPr>
          <a:lstStyle/>
          <a:p>
            <a:r>
              <a:rPr lang="en-US" dirty="0" smtClean="0"/>
              <a:t>Trump “six star” seafood   </a:t>
            </a:r>
          </a:p>
          <a:p>
            <a:r>
              <a:rPr lang="en-US" dirty="0" smtClean="0"/>
              <a:t>“Six sigma” performance </a:t>
            </a:r>
          </a:p>
          <a:p>
            <a:r>
              <a:rPr lang="en-US" dirty="0" smtClean="0"/>
              <a:t>110%   (Spinal Tap up to 11) </a:t>
            </a:r>
          </a:p>
          <a:p>
            <a:r>
              <a:rPr lang="en-US" dirty="0" smtClean="0"/>
              <a:t>“beyond perfect”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390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4459" r="-74459"/>
          <a:stretch>
            <a:fillRect/>
          </a:stretch>
        </p:blipFill>
        <p:spPr>
          <a:xfrm>
            <a:off x="-533400" y="381000"/>
            <a:ext cx="10876580" cy="5981700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1955800" y="5689600"/>
            <a:ext cx="1003300" cy="127000"/>
          </a:xfrm>
          <a:prstGeom prst="straightConnector1">
            <a:avLst/>
          </a:prstGeom>
          <a:ln>
            <a:solidFill>
              <a:srgbClr val="BDA60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46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83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Research agenda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5594"/>
            <a:ext cx="8229600" cy="498056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Where is SNS expected for humans? </a:t>
            </a:r>
          </a:p>
          <a:p>
            <a:pPr lvl="1"/>
            <a:r>
              <a:rPr lang="en-US" dirty="0" smtClean="0"/>
              <a:t>High perceptual or value uncertainty</a:t>
            </a:r>
          </a:p>
          <a:p>
            <a:pPr lvl="2"/>
            <a:r>
              <a:rPr lang="en-US" dirty="0"/>
              <a:t>Children </a:t>
            </a:r>
          </a:p>
          <a:p>
            <a:pPr lvl="3"/>
            <a:r>
              <a:rPr lang="en-US" dirty="0"/>
              <a:t>Dolls, trucks, fictional characters, superheroes</a:t>
            </a:r>
            <a:r>
              <a:rPr lang="is-IS" dirty="0" smtClean="0"/>
              <a:t>…</a:t>
            </a:r>
            <a:endParaRPr lang="en-US" dirty="0" smtClean="0"/>
          </a:p>
          <a:p>
            <a:pPr lvl="2"/>
            <a:r>
              <a:rPr lang="en-US" dirty="0" smtClean="0"/>
              <a:t>Teenage hygiene (e.g. Axe body spray)? </a:t>
            </a:r>
          </a:p>
          <a:p>
            <a:pPr lvl="2"/>
            <a:r>
              <a:rPr lang="en-US" dirty="0" smtClean="0"/>
              <a:t>Aging populations</a:t>
            </a:r>
          </a:p>
          <a:p>
            <a:pPr lvl="1"/>
            <a:r>
              <a:rPr lang="en-US" dirty="0" smtClean="0"/>
              <a:t>High reward gradient (when S+ &gt;&gt; S-)</a:t>
            </a:r>
            <a:endParaRPr lang="is-IS" dirty="0"/>
          </a:p>
          <a:p>
            <a:r>
              <a:rPr lang="en-US" dirty="0" smtClean="0"/>
              <a:t>Empirical markers of SNS</a:t>
            </a:r>
          </a:p>
          <a:p>
            <a:pPr lvl="1"/>
            <a:r>
              <a:rPr lang="en-US" dirty="0" smtClean="0"/>
              <a:t>High “return rate”/dissatisfaction after value uncertainty is resolved</a:t>
            </a:r>
          </a:p>
          <a:p>
            <a:pPr lvl="2"/>
            <a:r>
              <a:rPr lang="en-US" dirty="0" smtClean="0"/>
              <a:t>Who gets divorced?</a:t>
            </a:r>
          </a:p>
          <a:p>
            <a:pPr lvl="2"/>
            <a:r>
              <a:rPr lang="en-US" dirty="0" smtClean="0"/>
              <a:t>Food waste</a:t>
            </a:r>
          </a:p>
          <a:p>
            <a:pPr lvl="1"/>
            <a:r>
              <a:rPr lang="en-US" dirty="0" smtClean="0"/>
              <a:t>IO effects on </a:t>
            </a:r>
            <a:r>
              <a:rPr lang="is-IS" dirty="0" smtClean="0"/>
              <a:t>S</a:t>
            </a:r>
            <a:r>
              <a:rPr lang="en-US" dirty="0" smtClean="0"/>
              <a:t>N-</a:t>
            </a:r>
            <a:r>
              <a:rPr lang="is-IS" dirty="0" smtClean="0"/>
              <a:t>izeable features </a:t>
            </a:r>
            <a:endParaRPr lang="is-IS" dirty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63869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523112"/>
              </p:ext>
            </p:extLst>
          </p:nvPr>
        </p:nvGraphicFramePr>
        <p:xfrm>
          <a:off x="294105" y="775368"/>
          <a:ext cx="8938795" cy="5654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684421" y="3128211"/>
            <a:ext cx="347579" cy="102936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032000" y="4157579"/>
            <a:ext cx="0" cy="574842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5262" y="2481880"/>
            <a:ext cx="176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size 2  price $1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032000" y="1686745"/>
            <a:ext cx="1168400" cy="938813"/>
          </a:xfrm>
          <a:prstGeom prst="straightConnector1">
            <a:avLst/>
          </a:prstGeom>
          <a:ln>
            <a:solidFill>
              <a:srgbClr val="A9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82313" y="1040414"/>
            <a:ext cx="2580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Monopoly</a:t>
            </a:r>
          </a:p>
          <a:p>
            <a:r>
              <a:rPr lang="en-US" dirty="0" smtClean="0"/>
              <a:t> size 3.6   price $2.88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443579" y="4542939"/>
            <a:ext cx="117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Package size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35262" y="0"/>
            <a:ext cx="7793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Model example:  Supersizing consumer products (movie theater candy)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972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Imperfect perception of size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987" y="1619013"/>
            <a:ext cx="4812633" cy="30762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76421" y="1417638"/>
            <a:ext cx="2406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td</a:t>
            </a:r>
            <a:r>
              <a:rPr lang="en-US" dirty="0" smtClean="0"/>
              <a:t> </a:t>
            </a:r>
            <a:r>
              <a:rPr lang="en-US" dirty="0" err="1" smtClean="0"/>
              <a:t>dev</a:t>
            </a:r>
            <a:r>
              <a:rPr lang="en-US" dirty="0" smtClean="0"/>
              <a:t> = 1.0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5387473" y="1398741"/>
            <a:ext cx="3104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td</a:t>
            </a:r>
            <a:r>
              <a:rPr lang="en-US" dirty="0" smtClean="0"/>
              <a:t> </a:t>
            </a:r>
            <a:r>
              <a:rPr lang="en-US" dirty="0" err="1" smtClean="0"/>
              <a:t>dev</a:t>
            </a:r>
            <a:r>
              <a:rPr lang="en-US" dirty="0" smtClean="0"/>
              <a:t> = .3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3" y="1786970"/>
            <a:ext cx="46355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9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524" y="274638"/>
            <a:ext cx="8042276" cy="7547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Cut price (p=$2.70), supersize (4.2)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5594095"/>
              </p:ext>
            </p:extLst>
          </p:nvPr>
        </p:nvGraphicFramePr>
        <p:xfrm>
          <a:off x="922421" y="1269999"/>
          <a:ext cx="7390062" cy="5440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/>
          <p:cNvCxnSpPr/>
          <p:nvPr/>
        </p:nvCxnSpPr>
        <p:spPr>
          <a:xfrm flipV="1">
            <a:off x="4184316" y="1443789"/>
            <a:ext cx="0" cy="30747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50106" y="4478420"/>
            <a:ext cx="1657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upernormal size 4.2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745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3550062"/>
              </p:ext>
            </p:extLst>
          </p:nvPr>
        </p:nvGraphicFramePr>
        <p:xfrm>
          <a:off x="294105" y="775368"/>
          <a:ext cx="8938795" cy="5654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1684421" y="3128211"/>
            <a:ext cx="347579" cy="1029368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032000" y="4157579"/>
            <a:ext cx="0" cy="574842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35262" y="2481880"/>
            <a:ext cx="1764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Standard size 2  price $1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2032000" y="1686745"/>
            <a:ext cx="1168400" cy="938813"/>
          </a:xfrm>
          <a:prstGeom prst="straightConnector1">
            <a:avLst/>
          </a:prstGeom>
          <a:ln>
            <a:solidFill>
              <a:srgbClr val="A9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82313" y="1040414"/>
            <a:ext cx="2580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Monopoly</a:t>
            </a:r>
          </a:p>
          <a:p>
            <a:r>
              <a:rPr lang="en-US" dirty="0" smtClean="0"/>
              <a:t> size 3.6   price $2.88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443579" y="4542939"/>
            <a:ext cx="117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Package size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462419" y="2625560"/>
            <a:ext cx="0" cy="2307387"/>
          </a:xfrm>
          <a:prstGeom prst="line">
            <a:avLst/>
          </a:prstGeom>
          <a:ln>
            <a:solidFill>
              <a:srgbClr val="D03C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834105" y="4932947"/>
            <a:ext cx="2914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Supernormal size 4.2</a:t>
            </a:r>
          </a:p>
          <a:p>
            <a:r>
              <a:rPr lang="en-US" dirty="0" smtClean="0"/>
              <a:t>Price $2.70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684" y="227263"/>
            <a:ext cx="889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Monopolist must underprice, supersize. Increases consumer surplus!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3276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Children and perceptual imperfection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Dolls</a:t>
            </a:r>
          </a:p>
          <a:p>
            <a:r>
              <a:rPr lang="en-US" dirty="0" smtClean="0"/>
              <a:t>TV stars</a:t>
            </a:r>
          </a:p>
          <a:p>
            <a:r>
              <a:rPr lang="en-US" dirty="0" smtClean="0"/>
              <a:t>superheroes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90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Australian jewel beetles  </a:t>
            </a:r>
            <a:br>
              <a:rPr lang="en-US" dirty="0" smtClean="0"/>
            </a:br>
            <a:r>
              <a:rPr lang="en-US" dirty="0" smtClean="0"/>
              <a:t>(      are large, orange, dimpled backs)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698" r="-21698"/>
          <a:stretch>
            <a:fillRect/>
          </a:stretch>
        </p:blipFill>
        <p:spPr>
          <a:xfrm>
            <a:off x="-754127" y="1490134"/>
            <a:ext cx="6659369" cy="36623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751" y="1013884"/>
            <a:ext cx="476250" cy="47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0280" y="1490134"/>
            <a:ext cx="3766520" cy="36277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6111875"/>
            <a:ext cx="684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=t1pOZbytOhE</a:t>
            </a:r>
          </a:p>
        </p:txBody>
      </p:sp>
    </p:spTree>
    <p:extLst>
      <p:ext uri="{BB962C8B-B14F-4D97-AF65-F5344CB8AC3E}">
        <p14:creationId xmlns:p14="http://schemas.microsoft.com/office/powerpoint/2010/main" val="1536819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9100" y="274638"/>
            <a:ext cx="69977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Bratz</a:t>
            </a:r>
            <a:r>
              <a:rPr lang="en-US" dirty="0" smtClean="0"/>
              <a:t>                        American Girl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645" y="1417638"/>
            <a:ext cx="4347689" cy="4347689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837" r="-17837"/>
          <a:stretch>
            <a:fillRect/>
          </a:stretch>
        </p:blipFill>
        <p:spPr>
          <a:xfrm>
            <a:off x="-865383" y="1417638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5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734" y="274638"/>
            <a:ext cx="7227816" cy="61987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9417" y="6209939"/>
            <a:ext cx="1718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Barbie updates c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388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78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Mister Rogers: </a:t>
            </a:r>
            <a:r>
              <a:rPr lang="en-US" dirty="0" err="1" smtClean="0"/>
              <a:t>supernormally</a:t>
            </a:r>
            <a:r>
              <a:rPr lang="en-US" dirty="0" smtClean="0"/>
              <a:t> nice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100" y="922513"/>
            <a:ext cx="8199258" cy="573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9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Superheroes = </a:t>
            </a:r>
            <a:br>
              <a:rPr lang="en-US" dirty="0" smtClean="0"/>
            </a:br>
            <a:r>
              <a:rPr lang="en-US" dirty="0" err="1" smtClean="0"/>
              <a:t>supernormalized</a:t>
            </a:r>
            <a:r>
              <a:rPr lang="en-US" dirty="0" smtClean="0"/>
              <a:t> humans?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3644" r="-63644"/>
          <a:stretch>
            <a:fillRect/>
          </a:stretch>
        </p:blipFill>
        <p:spPr>
          <a:xfrm>
            <a:off x="410466" y="1419540"/>
            <a:ext cx="9011284" cy="4955859"/>
          </a:xfrm>
        </p:spPr>
      </p:pic>
      <p:sp>
        <p:nvSpPr>
          <p:cNvPr id="5" name="TextBox 4"/>
          <p:cNvSpPr txBox="1"/>
          <p:nvPr/>
        </p:nvSpPr>
        <p:spPr>
          <a:xfrm>
            <a:off x="136965" y="6151343"/>
            <a:ext cx="219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Captain America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729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and cultural 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145" y="1600200"/>
            <a:ext cx="8602265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Claim: 	</a:t>
            </a:r>
          </a:p>
          <a:p>
            <a:pPr lvl="1"/>
            <a:r>
              <a:rPr lang="en-US" dirty="0" smtClean="0"/>
              <a:t>status = cultural success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ill compete for super-</a:t>
            </a:r>
            <a:r>
              <a:rPr lang="en-US" dirty="0" err="1" smtClean="0"/>
              <a:t>normalizable</a:t>
            </a:r>
            <a:r>
              <a:rPr lang="en-US" dirty="0" smtClean="0"/>
              <a:t> version</a:t>
            </a:r>
          </a:p>
          <a:p>
            <a:r>
              <a:rPr lang="en-US" dirty="0" smtClean="0"/>
              <a:t>Empirics:</a:t>
            </a:r>
          </a:p>
          <a:p>
            <a:pPr lvl="1"/>
            <a:r>
              <a:rPr lang="en-US" dirty="0" smtClean="0"/>
              <a:t>More status uncertainty—&gt; more SNS status displays</a:t>
            </a:r>
          </a:p>
          <a:p>
            <a:pPr lvl="2"/>
            <a:r>
              <a:rPr lang="en-US" dirty="0" smtClean="0"/>
              <a:t>Houses, cars, boats, planes, harems, </a:t>
            </a:r>
          </a:p>
          <a:p>
            <a:pPr lvl="2"/>
            <a:r>
              <a:rPr lang="en-US" dirty="0" err="1" smtClean="0"/>
              <a:t>Instagram</a:t>
            </a:r>
            <a:r>
              <a:rPr lang="en-US" dirty="0" smtClean="0"/>
              <a:t>!</a:t>
            </a:r>
          </a:p>
          <a:p>
            <a:pPr lvl="2"/>
            <a:r>
              <a:rPr lang="en-US" dirty="0" smtClean="0"/>
              <a:t>NFL careers (short) </a:t>
            </a:r>
            <a:r>
              <a:rPr lang="en-US" dirty="0" err="1" smtClean="0"/>
              <a:t>vs</a:t>
            </a:r>
            <a:r>
              <a:rPr lang="en-US" dirty="0" smtClean="0"/>
              <a:t> MLB?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528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“Water</a:t>
            </a:r>
            <a:r>
              <a:rPr lang="en-US" dirty="0"/>
              <a:t>. It's necessary to sustain life, but to many Casual Dining restaurant chains it contributes to a dull dining experience for the customer. Many customers choose tap water not because they enjoy it, but because it is what they always have drunk in the </a:t>
            </a:r>
            <a:r>
              <a:rPr lang="en-US" dirty="0" smtClean="0"/>
              <a:t>past”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4797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140" r="-1140"/>
          <a:stretch>
            <a:fillRect/>
          </a:stretch>
        </p:blipFill>
        <p:spPr>
          <a:xfrm>
            <a:off x="457200" y="635000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457200" y="5765800"/>
            <a:ext cx="744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Difficult to “taste” or see 100% purity </a:t>
            </a:r>
          </a:p>
          <a:p>
            <a:r>
              <a:rPr lang="en-US" sz="2800" dirty="0" smtClean="0"/>
              <a:t>How to test? 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09218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Supernormal vegetables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530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Wanting </a:t>
            </a:r>
            <a:r>
              <a:rPr lang="en-US" dirty="0" err="1" smtClean="0"/>
              <a:t>vs</a:t>
            </a:r>
            <a:r>
              <a:rPr lang="en-US" dirty="0" smtClean="0"/>
              <a:t> liking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Enhances wanting</a:t>
            </a:r>
            <a:r>
              <a:rPr lang="is-IS" dirty="0" smtClean="0"/>
              <a:t>… how about liking?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160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strategy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</a:t>
            </a:r>
            <a:r>
              <a:rPr lang="is-IS" dirty="0" smtClean="0"/>
              <a:t>efine </a:t>
            </a:r>
            <a:r>
              <a:rPr lang="is-IS" dirty="0"/>
              <a:t>SN-prone features,  plain features </a:t>
            </a:r>
          </a:p>
          <a:p>
            <a:r>
              <a:rPr lang="en-US" dirty="0"/>
              <a:t>W</a:t>
            </a:r>
            <a:r>
              <a:rPr lang="is-IS" dirty="0"/>
              <a:t>ill get marketplace exaggeration of SN-prone features </a:t>
            </a:r>
          </a:p>
          <a:p>
            <a:r>
              <a:rPr lang="en-US" dirty="0"/>
              <a:t>I</a:t>
            </a:r>
            <a:r>
              <a:rPr lang="is-IS" dirty="0"/>
              <a:t>f adaptive coding...will get an arms race... </a:t>
            </a:r>
            <a:r>
              <a:rPr lang="en-US" dirty="0"/>
              <a:t>D</a:t>
            </a:r>
            <a:r>
              <a:rPr lang="is-IS" dirty="0"/>
              <a:t>oes it end? (is there limit to SNS? </a:t>
            </a:r>
            <a:r>
              <a:rPr lang="en-US" dirty="0"/>
              <a:t>C</a:t>
            </a:r>
            <a:r>
              <a:rPr lang="is-IS" dirty="0"/>
              <a:t>lues from biology?) reverse uncanny valley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96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Peak shift in bumblebee choice of artificial flowers </a:t>
            </a:r>
            <a:br>
              <a:rPr lang="en-US" sz="2400" dirty="0" smtClean="0"/>
            </a:br>
            <a:r>
              <a:rPr lang="en-US" sz="2400" dirty="0" smtClean="0"/>
              <a:t>with liquid rewards     </a:t>
            </a:r>
            <a:r>
              <a:rPr lang="en-US" sz="1800" dirty="0" smtClean="0"/>
              <a:t>(Lynn </a:t>
            </a:r>
            <a:r>
              <a:rPr lang="en-US" sz="1800" dirty="0" err="1" smtClean="0"/>
              <a:t>EncyclAnimBehav</a:t>
            </a:r>
            <a:r>
              <a:rPr lang="en-US" sz="1800" dirty="0"/>
              <a:t> 2010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7370" r="-67370"/>
          <a:stretch>
            <a:fillRect/>
          </a:stretch>
        </p:blipFill>
        <p:spPr>
          <a:xfrm>
            <a:off x="171450" y="1417638"/>
            <a:ext cx="9122510" cy="5017029"/>
          </a:xfrm>
        </p:spPr>
      </p:pic>
      <p:sp>
        <p:nvSpPr>
          <p:cNvPr id="3" name="TextBox 2"/>
          <p:cNvSpPr txBox="1"/>
          <p:nvPr/>
        </p:nvSpPr>
        <p:spPr>
          <a:xfrm>
            <a:off x="6582833" y="3365500"/>
            <a:ext cx="2338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S+  h20 + 50% sucrose</a:t>
            </a:r>
          </a:p>
          <a:p>
            <a:r>
              <a:rPr lang="en-US" dirty="0" smtClean="0"/>
              <a:t>S-   3%NaCl salt water</a:t>
            </a:r>
          </a:p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984750" y="2021945"/>
            <a:ext cx="0" cy="15340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651375" y="2021945"/>
            <a:ext cx="28575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27501" y="1580646"/>
            <a:ext cx="1407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eak shift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84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77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Price </a:t>
            </a:r>
            <a:r>
              <a:rPr lang="en-US" dirty="0" err="1" smtClean="0"/>
              <a:t>fx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854"/>
            <a:ext cx="8229600" cy="4957309"/>
          </a:xfrm>
        </p:spPr>
        <p:txBody>
          <a:bodyPr/>
          <a:lstStyle/>
          <a:p>
            <a:r>
              <a:rPr lang="en-US" dirty="0" smtClean="0"/>
              <a:t>What if SNS is more expensive? </a:t>
            </a:r>
          </a:p>
          <a:p>
            <a:r>
              <a:rPr lang="en-US" dirty="0" smtClean="0"/>
              <a:t>What happens as price comes down? </a:t>
            </a:r>
          </a:p>
          <a:p>
            <a:endParaRPr lang="en-US" dirty="0"/>
          </a:p>
          <a:p>
            <a:r>
              <a:rPr lang="en-US" dirty="0" smtClean="0"/>
              <a:t>Adaptive coding and substitution– generates negative externality on normal goods</a:t>
            </a:r>
          </a:p>
          <a:p>
            <a:pPr lvl="1"/>
            <a:r>
              <a:rPr lang="en-US" dirty="0" smtClean="0"/>
              <a:t>e.g. regular breasts, face, regular fruit)</a:t>
            </a:r>
          </a:p>
          <a:p>
            <a:r>
              <a:rPr lang="en-US" dirty="0" smtClean="0"/>
              <a:t>Argument for a tax?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127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http://</a:t>
            </a:r>
            <a:r>
              <a:rPr lang="en-US" sz="1800" dirty="0" err="1" smtClean="0"/>
              <a:t>fivethirtyeight.com</a:t>
            </a:r>
            <a:r>
              <a:rPr lang="en-US" sz="1800" dirty="0" smtClean="0"/>
              <a:t>/</a:t>
            </a:r>
            <a:r>
              <a:rPr lang="en-US" sz="1800" dirty="0" err="1" smtClean="0"/>
              <a:t>datalab</a:t>
            </a:r>
            <a:r>
              <a:rPr lang="en-US" sz="1800" dirty="0" smtClean="0"/>
              <a:t>/dear-</a:t>
            </a:r>
            <a:r>
              <a:rPr lang="en-US" sz="1800" dirty="0" err="1" smtClean="0"/>
              <a:t>mona</a:t>
            </a:r>
            <a:r>
              <a:rPr lang="en-US" sz="1800" dirty="0" smtClean="0"/>
              <a:t>-what-percentage-of-women-have-breast-implants/</a:t>
            </a:r>
            <a:endParaRPr lang="en-US" sz="1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756" r="-20756"/>
          <a:stretch>
            <a:fillRect/>
          </a:stretch>
        </p:blipFill>
        <p:spPr>
          <a:xfrm>
            <a:off x="87310" y="1242659"/>
            <a:ext cx="9465030" cy="5205402"/>
          </a:xfrm>
        </p:spPr>
      </p:pic>
    </p:spTree>
    <p:extLst>
      <p:ext uri="{BB962C8B-B14F-4D97-AF65-F5344CB8AC3E}">
        <p14:creationId xmlns:p14="http://schemas.microsoft.com/office/powerpoint/2010/main" val="9255099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Large foods sizes</a:t>
            </a:r>
          </a:p>
          <a:p>
            <a:r>
              <a:rPr lang="en-US" dirty="0" smtClean="0"/>
              <a:t>Pizza cheese in crust </a:t>
            </a:r>
          </a:p>
          <a:p>
            <a:r>
              <a:rPr lang="en-US" dirty="0" smtClean="0"/>
              <a:t>Botox, hair extensions etc. </a:t>
            </a:r>
          </a:p>
          <a:p>
            <a:pPr lvl="1"/>
            <a:r>
              <a:rPr lang="en-US" dirty="0" smtClean="0"/>
              <a:t>“best version of herself” magazine editing</a:t>
            </a:r>
          </a:p>
          <a:p>
            <a:r>
              <a:rPr lang="en-US" dirty="0" err="1" smtClean="0"/>
              <a:t>Tv</a:t>
            </a:r>
            <a:r>
              <a:rPr lang="en-US" dirty="0" smtClean="0"/>
              <a:t> – edited audio visual </a:t>
            </a:r>
          </a:p>
          <a:p>
            <a:r>
              <a:rPr lang="en-US" dirty="0" smtClean="0"/>
              <a:t>Phone/social media  exaggerated scope of friends and speed of social contact </a:t>
            </a:r>
          </a:p>
          <a:p>
            <a:r>
              <a:rPr lang="en-US" dirty="0" smtClean="0"/>
              <a:t>Houses?  Super large, </a:t>
            </a:r>
            <a:r>
              <a:rPr lang="en-US" dirty="0" err="1" smtClean="0"/>
              <a:t>oversecure</a:t>
            </a:r>
            <a:r>
              <a:rPr lang="en-US" dirty="0" smtClean="0"/>
              <a:t> (</a:t>
            </a:r>
            <a:r>
              <a:rPr lang="en-US" dirty="0" err="1" smtClean="0"/>
              <a:t>oversecurity</a:t>
            </a:r>
            <a:r>
              <a:rPr lang="en-US" dirty="0" smtClean="0"/>
              <a:t> should correlate w/ “airy” and vulnerable from outside, glass </a:t>
            </a:r>
            <a:r>
              <a:rPr lang="en-US" dirty="0" err="1" smtClean="0"/>
              <a:t>etc</a:t>
            </a:r>
            <a:r>
              <a:rPr lang="en-US" dirty="0" smtClean="0"/>
              <a:t>) </a:t>
            </a:r>
          </a:p>
          <a:p>
            <a:r>
              <a:rPr lang="en-US" dirty="0" smtClean="0"/>
              <a:t>Unnaturally “pretty” food (</a:t>
            </a:r>
            <a:r>
              <a:rPr lang="en-US" dirty="0" err="1" smtClean="0"/>
              <a:t>symetric</a:t>
            </a:r>
            <a:r>
              <a:rPr lang="en-US" dirty="0" smtClean="0"/>
              <a:t>, shiny, </a:t>
            </a:r>
            <a:r>
              <a:rPr lang="en-US" dirty="0" err="1" smtClean="0"/>
              <a:t>etc</a:t>
            </a:r>
            <a:r>
              <a:rPr lang="en-US" dirty="0" smtClean="0"/>
              <a:t>) </a:t>
            </a:r>
          </a:p>
          <a:p>
            <a:r>
              <a:rPr lang="en-US" dirty="0" smtClean="0"/>
              <a:t>Food looks beautiful in photos (fresh, juicy, glowing</a:t>
            </a:r>
            <a:r>
              <a:rPr lang="is-IS" dirty="0" smtClean="0"/>
              <a:t>…)</a:t>
            </a:r>
          </a:p>
          <a:p>
            <a:r>
              <a:rPr lang="is-IS" dirty="0" smtClean="0"/>
              <a:t>“ugly fruit”/produce  </a:t>
            </a:r>
          </a:p>
          <a:p>
            <a:r>
              <a:rPr lang="en-US" dirty="0" smtClean="0"/>
              <a:t>H</a:t>
            </a:r>
            <a:r>
              <a:rPr lang="is-IS" dirty="0" smtClean="0"/>
              <a:t>igh heels (paper in /folder)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94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8573" r="-58573"/>
          <a:stretch>
            <a:fillRect/>
          </a:stretch>
        </p:blipFill>
        <p:spPr>
          <a:xfrm>
            <a:off x="-976549" y="265813"/>
            <a:ext cx="11101421" cy="6105354"/>
          </a:xfrm>
        </p:spPr>
      </p:pic>
    </p:spTree>
    <p:extLst>
      <p:ext uri="{BB962C8B-B14F-4D97-AF65-F5344CB8AC3E}">
        <p14:creationId xmlns:p14="http://schemas.microsoft.com/office/powerpoint/2010/main" val="171681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species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Butterflies (flutter rate and mating)</a:t>
            </a:r>
          </a:p>
          <a:p>
            <a:r>
              <a:rPr lang="en-US" dirty="0" smtClean="0"/>
              <a:t>Peacock (“eye” on tail)</a:t>
            </a:r>
          </a:p>
          <a:p>
            <a:r>
              <a:rPr lang="en-US" dirty="0" smtClean="0"/>
              <a:t>Birds (egg size, parent beak coloring)</a:t>
            </a:r>
          </a:p>
          <a:p>
            <a:r>
              <a:rPr lang="en-US" dirty="0" err="1" smtClean="0"/>
              <a:t>Chacma</a:t>
            </a:r>
            <a:r>
              <a:rPr lang="en-US" dirty="0" smtClean="0"/>
              <a:t> baboons (swollen perineum)</a:t>
            </a:r>
          </a:p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3963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aseline="30000" dirty="0"/>
              <a:t>"...no case interested and perplexed me so much as the brightly-</a:t>
            </a:r>
            <a:r>
              <a:rPr lang="en-US" baseline="30000" dirty="0" err="1"/>
              <a:t>coloured</a:t>
            </a:r>
            <a:r>
              <a:rPr lang="en-US" baseline="30000" dirty="0"/>
              <a:t> hinder ends and adjoining parts of certain monkeys.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475" y="3445758"/>
            <a:ext cx="1296325" cy="89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65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43961</TotalTime>
  <Words>1914</Words>
  <Application>Microsoft Macintosh PowerPoint</Application>
  <PresentationFormat>On-screen Show (4:3)</PresentationFormat>
  <Paragraphs>287</Paragraphs>
  <Slides>72</Slides>
  <Notes>18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CNS102b   Super-normal stimuli</vt:lpstr>
      <vt:lpstr>PowerPoint Presentation</vt:lpstr>
      <vt:lpstr>outline</vt:lpstr>
      <vt:lpstr>1.  Biology of SNS gulls (Lorenz c 1950s) </vt:lpstr>
      <vt:lpstr>Fixed action patterns (Tinbergen, Lorenz)  (factory-installed ‘wetware’)</vt:lpstr>
      <vt:lpstr>Australian jewel beetles   (      are large, orange, dimpled backs)</vt:lpstr>
      <vt:lpstr>Peak shift in bumblebee choice of artificial flowers  with liquid rewards     (Lynn EncyclAnimBehav 2010)</vt:lpstr>
      <vt:lpstr>PowerPoint Presentation</vt:lpstr>
      <vt:lpstr>Other species</vt:lpstr>
      <vt:lpstr>PowerPoint Presentation</vt:lpstr>
      <vt:lpstr>PowerPoint Presentation</vt:lpstr>
      <vt:lpstr>33, 100 msec exposure  supernormally-distinctive faces are recognized better</vt:lpstr>
      <vt:lpstr>Are there human SNS?  </vt:lpstr>
      <vt:lpstr>Food </vt:lpstr>
      <vt:lpstr>PowerPoint Presentation</vt:lpstr>
      <vt:lpstr>Food</vt:lpstr>
      <vt:lpstr>Food tastes affected by history </vt:lpstr>
      <vt:lpstr>Food tastes affected by media</vt:lpstr>
      <vt:lpstr>PowerPoint Presentation</vt:lpstr>
      <vt:lpstr>ugly vegetables </vt:lpstr>
      <vt:lpstr>Mate choice</vt:lpstr>
      <vt:lpstr>Sexual characteristics </vt:lpstr>
      <vt:lpstr>supernormalized secondary characteristics</vt:lpstr>
      <vt:lpstr>Mate choice:  Men choosing fertile women </vt:lpstr>
      <vt:lpstr>Mate choice:  Men choosing young, fertile women </vt:lpstr>
      <vt:lpstr>http://fivethirtyeight.com/datalab/dear-mona-what-percentage-of-women-have-breast-implants/</vt:lpstr>
      <vt:lpstr>Hyperbolic language </vt:lpstr>
      <vt:lpstr> 6cm high heels motion-capture  (Morris, EHB 2012)</vt:lpstr>
      <vt:lpstr>Cosmetics “extended phenotype”</vt:lpstr>
      <vt:lpstr>PowerPoint Presentation</vt:lpstr>
      <vt:lpstr>http://fivethirtyeight.com/datalab/dear-mona-what-percentage-of-women-have-breast-implants/</vt:lpstr>
      <vt:lpstr>Visual advertising </vt:lpstr>
      <vt:lpstr>Interlude </vt:lpstr>
      <vt:lpstr>Mascara designed with exaggerated “click” when it closes ( doesn’t dry out)</vt:lpstr>
      <vt:lpstr>End of interlude </vt:lpstr>
      <vt:lpstr>PowerPoint Presentation</vt:lpstr>
      <vt:lpstr>PowerPoint Presentation</vt:lpstr>
      <vt:lpstr>PowerPoint Presentation</vt:lpstr>
      <vt:lpstr>PowerPoint Presentation</vt:lpstr>
      <vt:lpstr>Attention to eyes</vt:lpstr>
      <vt:lpstr>PowerPoint Presentation</vt:lpstr>
      <vt:lpstr>Preference for thicker limbal ring (even in inverted faces!)</vt:lpstr>
      <vt:lpstr>Eye features as cues to age, health</vt:lpstr>
      <vt:lpstr>food</vt:lpstr>
      <vt:lpstr>PowerPoint Presentation</vt:lpstr>
      <vt:lpstr>Venus of Hohle Fels (c 40,000 AD) </vt:lpstr>
      <vt:lpstr>art an SNS? </vt:lpstr>
      <vt:lpstr>PowerPoint Presentation</vt:lpstr>
      <vt:lpstr>PowerPoint Presentation</vt:lpstr>
      <vt:lpstr>Police shootings? </vt:lpstr>
      <vt:lpstr>exaggerating language </vt:lpstr>
      <vt:lpstr>hyperbole in business etc.</vt:lpstr>
      <vt:lpstr>PowerPoint Presentation</vt:lpstr>
      <vt:lpstr>Research agenda </vt:lpstr>
      <vt:lpstr>PowerPoint Presentation</vt:lpstr>
      <vt:lpstr>Imperfect perception of size </vt:lpstr>
      <vt:lpstr>Cut price (p=$2.70), supersize (4.2)</vt:lpstr>
      <vt:lpstr>PowerPoint Presentation</vt:lpstr>
      <vt:lpstr>Children and perceptual imperfection</vt:lpstr>
      <vt:lpstr>Bratz                        American Girl</vt:lpstr>
      <vt:lpstr>PowerPoint Presentation</vt:lpstr>
      <vt:lpstr>Mister Rogers: supernormally nice </vt:lpstr>
      <vt:lpstr>Superheroes =  supernormalized humans?</vt:lpstr>
      <vt:lpstr>status and cultural artifacts</vt:lpstr>
      <vt:lpstr>water</vt:lpstr>
      <vt:lpstr>PowerPoint Presentation</vt:lpstr>
      <vt:lpstr>Supernormal vegetables </vt:lpstr>
      <vt:lpstr>Wanting vs liking </vt:lpstr>
      <vt:lpstr>Empirical strategy </vt:lpstr>
      <vt:lpstr>Price fx</vt:lpstr>
      <vt:lpstr>http://fivethirtyeight.com/datalab/dear-mona-what-percentage-of-women-have-breast-implants/</vt:lpstr>
      <vt:lpstr>PowerPoint Presentation</vt:lpstr>
    </vt:vector>
  </TitlesOfParts>
  <Company>Caltech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CNS102b   Super-normal stimuli</dc:title>
  <dc:creator>Colin Camerer</dc:creator>
  <cp:lastModifiedBy>Colin Camerer</cp:lastModifiedBy>
  <cp:revision>89</cp:revision>
  <dcterms:created xsi:type="dcterms:W3CDTF">2016-03-01T18:28:55Z</dcterms:created>
  <dcterms:modified xsi:type="dcterms:W3CDTF">2018-05-04T21:21:13Z</dcterms:modified>
</cp:coreProperties>
</file>